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5" r:id="rId3"/>
    <p:sldId id="260" r:id="rId4"/>
    <p:sldId id="316" r:id="rId5"/>
    <p:sldId id="317" r:id="rId6"/>
    <p:sldId id="312" r:id="rId7"/>
    <p:sldId id="311" r:id="rId8"/>
    <p:sldId id="305" r:id="rId9"/>
    <p:sldId id="306" r:id="rId10"/>
    <p:sldId id="321" r:id="rId11"/>
    <p:sldId id="278" r:id="rId12"/>
    <p:sldId id="326" r:id="rId13"/>
    <p:sldId id="319" r:id="rId14"/>
    <p:sldId id="325" r:id="rId15"/>
    <p:sldId id="286" r:id="rId16"/>
    <p:sldId id="327" r:id="rId17"/>
    <p:sldId id="324" r:id="rId18"/>
    <p:sldId id="287" r:id="rId19"/>
    <p:sldId id="303" r:id="rId20"/>
    <p:sldId id="322" r:id="rId21"/>
    <p:sldId id="323" r:id="rId22"/>
    <p:sldId id="276" r:id="rId2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0623" autoAdjust="0"/>
  </p:normalViewPr>
  <p:slideViewPr>
    <p:cSldViewPr>
      <p:cViewPr varScale="1">
        <p:scale>
          <a:sx n="49" d="100"/>
          <a:sy n="49" d="100"/>
        </p:scale>
        <p:origin x="1986" y="48"/>
      </p:cViewPr>
      <p:guideLst>
        <p:guide orient="horz" pos="2160"/>
        <p:guide pos="2880"/>
      </p:guideLst>
    </p:cSldViewPr>
  </p:slideViewPr>
  <p:outlineViewPr>
    <p:cViewPr>
      <p:scale>
        <a:sx n="33" d="100"/>
        <a:sy n="33" d="100"/>
      </p:scale>
      <p:origin x="0" y="-37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51475462-EC02-4E2D-99DD-189D6C879ED4}" type="datetimeFigureOut">
              <a:rPr lang="en-US" smtClean="0"/>
              <a:t>10/13/2022</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911C3BC9-F932-48DB-9DC5-6F728216A232}" type="slidenum">
              <a:rPr lang="en-US" smtClean="0"/>
              <a:t>‹#›</a:t>
            </a:fld>
            <a:endParaRPr lang="en-US"/>
          </a:p>
        </p:txBody>
      </p:sp>
    </p:spTree>
    <p:extLst>
      <p:ext uri="{BB962C8B-B14F-4D97-AF65-F5344CB8AC3E}">
        <p14:creationId xmlns:p14="http://schemas.microsoft.com/office/powerpoint/2010/main" val="310260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C3BC9-F932-48DB-9DC5-6F728216A232}" type="slidenum">
              <a:rPr lang="en-US" smtClean="0"/>
              <a:t>1</a:t>
            </a:fld>
            <a:endParaRPr lang="en-US"/>
          </a:p>
        </p:txBody>
      </p:sp>
    </p:spTree>
    <p:extLst>
      <p:ext uri="{BB962C8B-B14F-4D97-AF65-F5344CB8AC3E}">
        <p14:creationId xmlns:p14="http://schemas.microsoft.com/office/powerpoint/2010/main" val="74729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An air quality monitoring station is approximately a 3rd of a mile south of this project in the direction the fugitive dust is blowing. </a:t>
            </a:r>
          </a:p>
          <a:p>
            <a:pPr marL="228600" indent="-228600">
              <a:buAutoNum type="arabicPeriod"/>
            </a:pPr>
            <a:r>
              <a:rPr lang="en-US" dirty="0"/>
              <a:t>Private residences exist approximately a 10</a:t>
            </a:r>
            <a:r>
              <a:rPr lang="en-US" baseline="30000" dirty="0"/>
              <a:t>th</a:t>
            </a:r>
            <a:r>
              <a:rPr lang="en-US" dirty="0"/>
              <a:t> of a mile south of this project in the direction the fugitive dust is blowing. We want to emphasize these points as these rules are to protect public health and maintain the National Ambient Air Quality Standards based on data from our monitoring stations.  </a:t>
            </a:r>
          </a:p>
          <a:p>
            <a:pPr marL="0" indent="0">
              <a:buNone/>
            </a:pPr>
            <a:endParaRPr lang="en-US" dirty="0"/>
          </a:p>
        </p:txBody>
      </p:sp>
      <p:sp>
        <p:nvSpPr>
          <p:cNvPr id="4" name="Slide Number Placeholder 3"/>
          <p:cNvSpPr>
            <a:spLocks noGrp="1"/>
          </p:cNvSpPr>
          <p:nvPr>
            <p:ph type="sldNum" sz="quarter" idx="5"/>
          </p:nvPr>
        </p:nvSpPr>
        <p:spPr/>
        <p:txBody>
          <a:bodyPr/>
          <a:lstStyle/>
          <a:p>
            <a:fld id="{911C3BC9-F932-48DB-9DC5-6F728216A232}" type="slidenum">
              <a:rPr lang="en-US" smtClean="0"/>
              <a:t>14</a:t>
            </a:fld>
            <a:endParaRPr lang="en-US"/>
          </a:p>
        </p:txBody>
      </p:sp>
    </p:spTree>
    <p:extLst>
      <p:ext uri="{BB962C8B-B14F-4D97-AF65-F5344CB8AC3E}">
        <p14:creationId xmlns:p14="http://schemas.microsoft.com/office/powerpoint/2010/main" val="350386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5"/>
          </p:nvPr>
        </p:nvSpPr>
        <p:spPr/>
        <p:txBody>
          <a:bodyPr/>
          <a:lstStyle/>
          <a:p>
            <a:fld id="{911C3BC9-F932-48DB-9DC5-6F728216A232}" type="slidenum">
              <a:rPr lang="en-US" smtClean="0"/>
              <a:t>15</a:t>
            </a:fld>
            <a:endParaRPr lang="en-US"/>
          </a:p>
        </p:txBody>
      </p:sp>
    </p:spTree>
    <p:extLst>
      <p:ext uri="{BB962C8B-B14F-4D97-AF65-F5344CB8AC3E}">
        <p14:creationId xmlns:p14="http://schemas.microsoft.com/office/powerpoint/2010/main" val="2342236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5"/>
          </p:nvPr>
        </p:nvSpPr>
        <p:spPr/>
        <p:txBody>
          <a:bodyPr/>
          <a:lstStyle/>
          <a:p>
            <a:fld id="{911C3BC9-F932-48DB-9DC5-6F728216A232}" type="slidenum">
              <a:rPr lang="en-US" smtClean="0"/>
              <a:t>16</a:t>
            </a:fld>
            <a:endParaRPr lang="en-US"/>
          </a:p>
        </p:txBody>
      </p:sp>
    </p:spTree>
    <p:extLst>
      <p:ext uri="{BB962C8B-B14F-4D97-AF65-F5344CB8AC3E}">
        <p14:creationId xmlns:p14="http://schemas.microsoft.com/office/powerpoint/2010/main" val="43596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p>
        </p:txBody>
      </p:sp>
      <p:sp>
        <p:nvSpPr>
          <p:cNvPr id="4" name="Slide Number Placeholder 3"/>
          <p:cNvSpPr>
            <a:spLocks noGrp="1"/>
          </p:cNvSpPr>
          <p:nvPr>
            <p:ph type="sldNum" sz="quarter" idx="5"/>
          </p:nvPr>
        </p:nvSpPr>
        <p:spPr/>
        <p:txBody>
          <a:bodyPr/>
          <a:lstStyle/>
          <a:p>
            <a:fld id="{911C3BC9-F932-48DB-9DC5-6F728216A232}" type="slidenum">
              <a:rPr lang="en-US" smtClean="0"/>
              <a:t>17</a:t>
            </a:fld>
            <a:endParaRPr lang="en-US"/>
          </a:p>
        </p:txBody>
      </p:sp>
    </p:spTree>
    <p:extLst>
      <p:ext uri="{BB962C8B-B14F-4D97-AF65-F5344CB8AC3E}">
        <p14:creationId xmlns:p14="http://schemas.microsoft.com/office/powerpoint/2010/main" val="3784058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The facts surrounding the case and presented this evening support the Air Pollution Control Hearing Board upholding the Notices of Violations and penalties.</a:t>
            </a:r>
          </a:p>
        </p:txBody>
      </p:sp>
      <p:sp>
        <p:nvSpPr>
          <p:cNvPr id="4" name="Slide Number Placeholder 3"/>
          <p:cNvSpPr>
            <a:spLocks noGrp="1"/>
          </p:cNvSpPr>
          <p:nvPr>
            <p:ph type="sldNum" sz="quarter" idx="5"/>
          </p:nvPr>
        </p:nvSpPr>
        <p:spPr/>
        <p:txBody>
          <a:bodyPr/>
          <a:lstStyle/>
          <a:p>
            <a:fld id="{911C3BC9-F932-48DB-9DC5-6F728216A232}" type="slidenum">
              <a:rPr lang="en-US" smtClean="0"/>
              <a:t>21</a:t>
            </a:fld>
            <a:endParaRPr lang="en-US"/>
          </a:p>
        </p:txBody>
      </p:sp>
    </p:spTree>
    <p:extLst>
      <p:ext uri="{BB962C8B-B14F-4D97-AF65-F5344CB8AC3E}">
        <p14:creationId xmlns:p14="http://schemas.microsoft.com/office/powerpoint/2010/main" val="1784449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C3BC9-F932-48DB-9DC5-6F728216A232}" type="slidenum">
              <a:rPr lang="en-US" smtClean="0"/>
              <a:t>22</a:t>
            </a:fld>
            <a:endParaRPr lang="en-US"/>
          </a:p>
        </p:txBody>
      </p:sp>
    </p:spTree>
    <p:extLst>
      <p:ext uri="{BB962C8B-B14F-4D97-AF65-F5344CB8AC3E}">
        <p14:creationId xmlns:p14="http://schemas.microsoft.com/office/powerpoint/2010/main" val="115568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Air Quality Management Division is the delegated agency for determining compliance and enforcing the Washoe County District Board of Health Regulations Governing Air Quality Management. </a:t>
            </a:r>
          </a:p>
          <a:p>
            <a:pPr marL="228600" indent="-228600">
              <a:buAutoNum type="arabicPeriod"/>
            </a:pPr>
            <a:r>
              <a:rPr lang="en-US" dirty="0"/>
              <a:t>040.030 is a SIP Approved rule for maintaining the National Ambient Air Quality Standards, which Washoe County was found to be in a “Nonattainment Status” in the late 80’s and early 90’s. </a:t>
            </a:r>
          </a:p>
          <a:p>
            <a:pPr marL="228600" indent="-228600">
              <a:buAutoNum type="arabicPeriod"/>
            </a:pPr>
            <a:r>
              <a:rPr lang="en-US" dirty="0"/>
              <a:t>Critical tools in protecting the health and welfare of the public associated with particulate matter pollution.</a:t>
            </a:r>
          </a:p>
        </p:txBody>
      </p:sp>
      <p:sp>
        <p:nvSpPr>
          <p:cNvPr id="4" name="Slide Number Placeholder 3"/>
          <p:cNvSpPr>
            <a:spLocks noGrp="1"/>
          </p:cNvSpPr>
          <p:nvPr>
            <p:ph type="sldNum" sz="quarter" idx="5"/>
          </p:nvPr>
        </p:nvSpPr>
        <p:spPr/>
        <p:txBody>
          <a:bodyPr/>
          <a:lstStyle/>
          <a:p>
            <a:fld id="{911C3BC9-F932-48DB-9DC5-6F728216A232}" type="slidenum">
              <a:rPr lang="en-US" smtClean="0"/>
              <a:t>4</a:t>
            </a:fld>
            <a:endParaRPr lang="en-US"/>
          </a:p>
        </p:txBody>
      </p:sp>
    </p:spTree>
    <p:extLst>
      <p:ext uri="{BB962C8B-B14F-4D97-AF65-F5344CB8AC3E}">
        <p14:creationId xmlns:p14="http://schemas.microsoft.com/office/powerpoint/2010/main" val="238803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fld id="{911C3BC9-F932-48DB-9DC5-6F728216A232}" type="slidenum">
              <a:rPr lang="en-US" smtClean="0"/>
              <a:t>5</a:t>
            </a:fld>
            <a:endParaRPr lang="en-US"/>
          </a:p>
        </p:txBody>
      </p:sp>
    </p:spTree>
    <p:extLst>
      <p:ext uri="{BB962C8B-B14F-4D97-AF65-F5344CB8AC3E}">
        <p14:creationId xmlns:p14="http://schemas.microsoft.com/office/powerpoint/2010/main" val="41380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fld id="{911C3BC9-F932-48DB-9DC5-6F728216A232}" type="slidenum">
              <a:rPr lang="en-US" smtClean="0"/>
              <a:t>6</a:t>
            </a:fld>
            <a:endParaRPr lang="en-US"/>
          </a:p>
        </p:txBody>
      </p:sp>
    </p:spTree>
    <p:extLst>
      <p:ext uri="{BB962C8B-B14F-4D97-AF65-F5344CB8AC3E}">
        <p14:creationId xmlns:p14="http://schemas.microsoft.com/office/powerpoint/2010/main" val="205004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Emphasize “Immediately” meaning the records are present onsite and kept up to date.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 site’s report card. Demonstrates that the site is cognizant of dust control at their site.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During the initial site inspection, the AQMD provided compliance assistance to the appellant by discussing the Dust Control Permit and the permit requirements.  </a:t>
            </a:r>
          </a:p>
        </p:txBody>
      </p:sp>
      <p:sp>
        <p:nvSpPr>
          <p:cNvPr id="4" name="Slide Number Placeholder 3"/>
          <p:cNvSpPr>
            <a:spLocks noGrp="1"/>
          </p:cNvSpPr>
          <p:nvPr>
            <p:ph type="sldNum" sz="quarter" idx="5"/>
          </p:nvPr>
        </p:nvSpPr>
        <p:spPr/>
        <p:txBody>
          <a:bodyPr/>
          <a:lstStyle/>
          <a:p>
            <a:fld id="{911C3BC9-F932-48DB-9DC5-6F728216A232}" type="slidenum">
              <a:rPr lang="en-US" smtClean="0"/>
              <a:t>7</a:t>
            </a:fld>
            <a:endParaRPr lang="en-US"/>
          </a:p>
        </p:txBody>
      </p:sp>
    </p:spTree>
    <p:extLst>
      <p:ext uri="{BB962C8B-B14F-4D97-AF65-F5344CB8AC3E}">
        <p14:creationId xmlns:p14="http://schemas.microsoft.com/office/powerpoint/2010/main" val="1718799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11C3BC9-F932-48DB-9DC5-6F728216A232}" type="slidenum">
              <a:rPr lang="en-US" smtClean="0"/>
              <a:t>9</a:t>
            </a:fld>
            <a:endParaRPr lang="en-US"/>
          </a:p>
        </p:txBody>
      </p:sp>
    </p:spTree>
    <p:extLst>
      <p:ext uri="{BB962C8B-B14F-4D97-AF65-F5344CB8AC3E}">
        <p14:creationId xmlns:p14="http://schemas.microsoft.com/office/powerpoint/2010/main" val="176245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11C3BC9-F932-48DB-9DC5-6F728216A232}" type="slidenum">
              <a:rPr lang="en-US" smtClean="0"/>
              <a:t>10</a:t>
            </a:fld>
            <a:endParaRPr lang="en-US"/>
          </a:p>
        </p:txBody>
      </p:sp>
    </p:spTree>
    <p:extLst>
      <p:ext uri="{BB962C8B-B14F-4D97-AF65-F5344CB8AC3E}">
        <p14:creationId xmlns:p14="http://schemas.microsoft.com/office/powerpoint/2010/main" val="392549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Along Pyramid Highway; La Posada to the north; Lazy 5 Regional Park to the south. </a:t>
            </a:r>
          </a:p>
        </p:txBody>
      </p:sp>
      <p:sp>
        <p:nvSpPr>
          <p:cNvPr id="4" name="Slide Number Placeholder 3"/>
          <p:cNvSpPr>
            <a:spLocks noGrp="1"/>
          </p:cNvSpPr>
          <p:nvPr>
            <p:ph type="sldNum" sz="quarter" idx="5"/>
          </p:nvPr>
        </p:nvSpPr>
        <p:spPr/>
        <p:txBody>
          <a:bodyPr/>
          <a:lstStyle/>
          <a:p>
            <a:fld id="{911C3BC9-F932-48DB-9DC5-6F728216A232}" type="slidenum">
              <a:rPr lang="en-US" smtClean="0"/>
              <a:t>12</a:t>
            </a:fld>
            <a:endParaRPr lang="en-US"/>
          </a:p>
        </p:txBody>
      </p:sp>
    </p:spTree>
    <p:extLst>
      <p:ext uri="{BB962C8B-B14F-4D97-AF65-F5344CB8AC3E}">
        <p14:creationId xmlns:p14="http://schemas.microsoft.com/office/powerpoint/2010/main" val="365781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C3BC9-F932-48DB-9DC5-6F728216A232}" type="slidenum">
              <a:rPr lang="en-US" smtClean="0"/>
              <a:t>13</a:t>
            </a:fld>
            <a:endParaRPr lang="en-US"/>
          </a:p>
        </p:txBody>
      </p:sp>
    </p:spTree>
    <p:extLst>
      <p:ext uri="{BB962C8B-B14F-4D97-AF65-F5344CB8AC3E}">
        <p14:creationId xmlns:p14="http://schemas.microsoft.com/office/powerpoint/2010/main" val="2266949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C5493C8-07CF-4BBE-8EE7-665C8DEF7AB3}"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C05ED-8D4B-48BE-861E-56721B7B7E38}" type="slidenum">
              <a:rPr lang="en-US" smtClean="0"/>
              <a:t>‹#›</a:t>
            </a:fld>
            <a:endParaRPr lang="en-US"/>
          </a:p>
        </p:txBody>
      </p:sp>
      <p:sp>
        <p:nvSpPr>
          <p:cNvPr id="7" name="TextBox 6"/>
          <p:cNvSpPr txBox="1"/>
          <p:nvPr userDrawn="1"/>
        </p:nvSpPr>
        <p:spPr>
          <a:xfrm>
            <a:off x="0" y="5724939"/>
            <a:ext cx="9144000" cy="1133061"/>
          </a:xfrm>
          <a:prstGeom prst="rect">
            <a:avLst/>
          </a:prstGeom>
          <a:solidFill>
            <a:srgbClr val="0A2649"/>
          </a:solidFill>
        </p:spPr>
        <p:txBody>
          <a:bodyPr wrap="square" rtlCol="0">
            <a:spAutoFit/>
          </a:bodyPr>
          <a:lstStyle/>
          <a:p>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8146" y="5989717"/>
            <a:ext cx="670560" cy="60350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5993" y="6010914"/>
            <a:ext cx="1920240" cy="561109"/>
          </a:xfrm>
          <a:prstGeom prst="rect">
            <a:avLst/>
          </a:prstGeom>
        </p:spPr>
      </p:pic>
    </p:spTree>
    <p:extLst>
      <p:ext uri="{BB962C8B-B14F-4D97-AF65-F5344CB8AC3E}">
        <p14:creationId xmlns:p14="http://schemas.microsoft.com/office/powerpoint/2010/main" val="114565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5493C8-07CF-4BBE-8EE7-665C8DEF7AB3}"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C05ED-8D4B-48BE-861E-56721B7B7E38}" type="slidenum">
              <a:rPr lang="en-US" smtClean="0"/>
              <a:t>‹#›</a:t>
            </a:fld>
            <a:endParaRPr lang="en-US"/>
          </a:p>
        </p:txBody>
      </p:sp>
    </p:spTree>
    <p:extLst>
      <p:ext uri="{BB962C8B-B14F-4D97-AF65-F5344CB8AC3E}">
        <p14:creationId xmlns:p14="http://schemas.microsoft.com/office/powerpoint/2010/main" val="37684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5493C8-07CF-4BBE-8EE7-665C8DEF7AB3}"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C05ED-8D4B-48BE-861E-56721B7B7E38}" type="slidenum">
              <a:rPr lang="en-US" smtClean="0"/>
              <a:t>‹#›</a:t>
            </a:fld>
            <a:endParaRPr lang="en-US"/>
          </a:p>
        </p:txBody>
      </p:sp>
    </p:spTree>
    <p:extLst>
      <p:ext uri="{BB962C8B-B14F-4D97-AF65-F5344CB8AC3E}">
        <p14:creationId xmlns:p14="http://schemas.microsoft.com/office/powerpoint/2010/main" val="225192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C5493C8-07CF-4BBE-8EE7-665C8DEF7AB3}"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C05ED-8D4B-48BE-861E-56721B7B7E38}" type="slidenum">
              <a:rPr lang="en-US" smtClean="0"/>
              <a:t>‹#›</a:t>
            </a:fld>
            <a:endParaRPr lang="en-US"/>
          </a:p>
        </p:txBody>
      </p:sp>
    </p:spTree>
    <p:extLst>
      <p:ext uri="{BB962C8B-B14F-4D97-AF65-F5344CB8AC3E}">
        <p14:creationId xmlns:p14="http://schemas.microsoft.com/office/powerpoint/2010/main" val="265655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C5493C8-07CF-4BBE-8EE7-665C8DEF7AB3}"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8C05ED-8D4B-48BE-861E-56721B7B7E38}" type="slidenum">
              <a:rPr lang="en-US" smtClean="0"/>
              <a:t>‹#›</a:t>
            </a:fld>
            <a:endParaRPr lang="en-US"/>
          </a:p>
        </p:txBody>
      </p:sp>
    </p:spTree>
    <p:extLst>
      <p:ext uri="{BB962C8B-B14F-4D97-AF65-F5344CB8AC3E}">
        <p14:creationId xmlns:p14="http://schemas.microsoft.com/office/powerpoint/2010/main" val="16216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5493C8-07CF-4BBE-8EE7-665C8DEF7AB3}"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C05ED-8D4B-48BE-861E-56721B7B7E38}" type="slidenum">
              <a:rPr lang="en-US" smtClean="0"/>
              <a:t>‹#›</a:t>
            </a:fld>
            <a:endParaRPr lang="en-US"/>
          </a:p>
        </p:txBody>
      </p:sp>
    </p:spTree>
    <p:extLst>
      <p:ext uri="{BB962C8B-B14F-4D97-AF65-F5344CB8AC3E}">
        <p14:creationId xmlns:p14="http://schemas.microsoft.com/office/powerpoint/2010/main" val="175264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5493C8-07CF-4BBE-8EE7-665C8DEF7AB3}"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8C05ED-8D4B-48BE-861E-56721B7B7E38}" type="slidenum">
              <a:rPr lang="en-US" smtClean="0"/>
              <a:t>‹#›</a:t>
            </a:fld>
            <a:endParaRPr lang="en-US"/>
          </a:p>
        </p:txBody>
      </p:sp>
    </p:spTree>
    <p:extLst>
      <p:ext uri="{BB962C8B-B14F-4D97-AF65-F5344CB8AC3E}">
        <p14:creationId xmlns:p14="http://schemas.microsoft.com/office/powerpoint/2010/main" val="379031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5493C8-07CF-4BBE-8EE7-665C8DEF7AB3}"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8C05ED-8D4B-48BE-861E-56721B7B7E38}" type="slidenum">
              <a:rPr lang="en-US" smtClean="0"/>
              <a:t>‹#›</a:t>
            </a:fld>
            <a:endParaRPr lang="en-US"/>
          </a:p>
        </p:txBody>
      </p:sp>
    </p:spTree>
    <p:extLst>
      <p:ext uri="{BB962C8B-B14F-4D97-AF65-F5344CB8AC3E}">
        <p14:creationId xmlns:p14="http://schemas.microsoft.com/office/powerpoint/2010/main" val="43419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493C8-07CF-4BBE-8EE7-665C8DEF7AB3}"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8C05ED-8D4B-48BE-861E-56721B7B7E38}" type="slidenum">
              <a:rPr lang="en-US" smtClean="0"/>
              <a:t>‹#›</a:t>
            </a:fld>
            <a:endParaRPr lang="en-US"/>
          </a:p>
        </p:txBody>
      </p:sp>
    </p:spTree>
    <p:extLst>
      <p:ext uri="{BB962C8B-B14F-4D97-AF65-F5344CB8AC3E}">
        <p14:creationId xmlns:p14="http://schemas.microsoft.com/office/powerpoint/2010/main" val="139979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5493C8-07CF-4BBE-8EE7-665C8DEF7AB3}"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C05ED-8D4B-48BE-861E-56721B7B7E38}" type="slidenum">
              <a:rPr lang="en-US" smtClean="0"/>
              <a:t>‹#›</a:t>
            </a:fld>
            <a:endParaRPr lang="en-US"/>
          </a:p>
        </p:txBody>
      </p:sp>
    </p:spTree>
    <p:extLst>
      <p:ext uri="{BB962C8B-B14F-4D97-AF65-F5344CB8AC3E}">
        <p14:creationId xmlns:p14="http://schemas.microsoft.com/office/powerpoint/2010/main" val="391443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5493C8-07CF-4BBE-8EE7-665C8DEF7AB3}"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8C05ED-8D4B-48BE-861E-56721B7B7E38}" type="slidenum">
              <a:rPr lang="en-US" smtClean="0"/>
              <a:t>‹#›</a:t>
            </a:fld>
            <a:endParaRPr lang="en-US"/>
          </a:p>
        </p:txBody>
      </p:sp>
    </p:spTree>
    <p:extLst>
      <p:ext uri="{BB962C8B-B14F-4D97-AF65-F5344CB8AC3E}">
        <p14:creationId xmlns:p14="http://schemas.microsoft.com/office/powerpoint/2010/main" val="42829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493C8-07CF-4BBE-8EE7-665C8DEF7AB3}" type="datetimeFigureOut">
              <a:rPr lang="en-US" smtClean="0"/>
              <a:t>10/13/2022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C05ED-8D4B-48BE-861E-56721B7B7E38}" type="slidenum">
              <a:rPr lang="en-US" smtClean="0"/>
              <a:t>‹#›</a:t>
            </a:fld>
            <a:endParaRPr lang="en-US"/>
          </a:p>
        </p:txBody>
      </p:sp>
      <p:sp>
        <p:nvSpPr>
          <p:cNvPr id="7" name="TextBox 6"/>
          <p:cNvSpPr txBox="1"/>
          <p:nvPr userDrawn="1"/>
        </p:nvSpPr>
        <p:spPr>
          <a:xfrm>
            <a:off x="0" y="5724939"/>
            <a:ext cx="9144000" cy="1133061"/>
          </a:xfrm>
          <a:prstGeom prst="rect">
            <a:avLst/>
          </a:prstGeom>
          <a:solidFill>
            <a:srgbClr val="0A2649"/>
          </a:solidFill>
        </p:spPr>
        <p:txBody>
          <a:bodyPr wrap="square" rtlCol="0">
            <a:spAutoFit/>
          </a:bodyPr>
          <a:lstStyle/>
          <a:p>
            <a:endParaRPr lang="en-US"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58146" y="5977518"/>
            <a:ext cx="670560" cy="603504"/>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205993" y="5998715"/>
            <a:ext cx="1920240" cy="561109"/>
          </a:xfrm>
          <a:prstGeom prst="rect">
            <a:avLst/>
          </a:prstGeom>
        </p:spPr>
      </p:pic>
    </p:spTree>
    <p:extLst>
      <p:ext uri="{BB962C8B-B14F-4D97-AF65-F5344CB8AC3E}">
        <p14:creationId xmlns:p14="http://schemas.microsoft.com/office/powerpoint/2010/main" val="389572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Century Gothic" panose="020B0502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solidFill>
          <a:latin typeface="Century Gothic" panose="020B0502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solidFill>
          <a:latin typeface="Century Gothic" panose="020B0502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solidFill>
          <a:latin typeface="Century Gothic" panose="020B0502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599"/>
            <a:ext cx="8382000" cy="3962400"/>
          </a:xfrm>
        </p:spPr>
        <p:txBody>
          <a:bodyPr>
            <a:noAutofit/>
          </a:bodyPr>
          <a:lstStyle/>
          <a:p>
            <a:r>
              <a:rPr lang="en-US" dirty="0">
                <a:latin typeface="Century Gothic" panose="020B0502020202020204" pitchFamily="34" charset="0"/>
              </a:rPr>
              <a:t>Air Pollution Control </a:t>
            </a:r>
            <a:br>
              <a:rPr lang="en-US" dirty="0">
                <a:latin typeface="Century Gothic" panose="020B0502020202020204" pitchFamily="34" charset="0"/>
              </a:rPr>
            </a:br>
            <a:r>
              <a:rPr lang="en-US" dirty="0">
                <a:latin typeface="Century Gothic" panose="020B0502020202020204" pitchFamily="34" charset="0"/>
              </a:rPr>
              <a:t>Hearing Board</a:t>
            </a:r>
            <a:br>
              <a:rPr lang="en-US" dirty="0">
                <a:latin typeface="Century Gothic" panose="020B0502020202020204" pitchFamily="34" charset="0"/>
              </a:rPr>
            </a:br>
            <a:br>
              <a:rPr lang="en-US" sz="2200" dirty="0">
                <a:latin typeface="Century Gothic" panose="020B0502020202020204" pitchFamily="34" charset="0"/>
              </a:rPr>
            </a:br>
            <a:r>
              <a:rPr lang="en-US" dirty="0">
                <a:latin typeface="Century Gothic" panose="020B0502020202020204" pitchFamily="34" charset="0"/>
              </a:rPr>
              <a:t>Case No. </a:t>
            </a:r>
            <a:r>
              <a:rPr lang="en-US" dirty="0"/>
              <a:t>1377</a:t>
            </a:r>
            <a:br>
              <a:rPr lang="en-US" dirty="0"/>
            </a:br>
            <a:r>
              <a:rPr lang="en-US" sz="2800" dirty="0"/>
              <a:t>NOV No. AQMV22-0016/0017</a:t>
            </a:r>
            <a:br>
              <a:rPr lang="en-US" dirty="0"/>
            </a:br>
            <a:r>
              <a:rPr lang="en-US" sz="2200" dirty="0"/>
              <a:t>Metcalf Builders</a:t>
            </a:r>
            <a:br>
              <a:rPr lang="en-US" sz="2200" dirty="0"/>
            </a:br>
            <a:r>
              <a:rPr lang="en-US" sz="2200" dirty="0"/>
              <a:t>Stonebrook Apartments</a:t>
            </a:r>
            <a:br>
              <a:rPr lang="en-US" sz="2200" dirty="0"/>
            </a:br>
            <a:r>
              <a:rPr lang="en-US" sz="2200" dirty="0"/>
              <a:t>Sparks, Nevada</a:t>
            </a:r>
            <a:br>
              <a:rPr lang="en-US" sz="2200" dirty="0"/>
            </a:br>
            <a:br>
              <a:rPr lang="en-US" dirty="0"/>
            </a:br>
            <a:br>
              <a:rPr lang="en-US" dirty="0"/>
            </a:br>
            <a:endParaRPr lang="en-US" dirty="0">
              <a:latin typeface="Century Gothic" panose="020B0502020202020204" pitchFamily="34" charset="0"/>
            </a:endParaRPr>
          </a:p>
        </p:txBody>
      </p:sp>
      <p:sp>
        <p:nvSpPr>
          <p:cNvPr id="3" name="Subtitle 2"/>
          <p:cNvSpPr>
            <a:spLocks noGrp="1"/>
          </p:cNvSpPr>
          <p:nvPr>
            <p:ph type="subTitle" idx="1"/>
          </p:nvPr>
        </p:nvSpPr>
        <p:spPr>
          <a:xfrm>
            <a:off x="1028700" y="4876800"/>
            <a:ext cx="7086600" cy="914399"/>
          </a:xfrm>
        </p:spPr>
        <p:txBody>
          <a:bodyPr>
            <a:normAutofit/>
          </a:bodyPr>
          <a:lstStyle/>
          <a:p>
            <a:pPr>
              <a:spcBef>
                <a:spcPts val="0"/>
              </a:spcBef>
            </a:pPr>
            <a:r>
              <a:rPr lang="en-US" sz="2500" b="1" dirty="0">
                <a:latin typeface="Century Gothic" panose="020B0502020202020204" pitchFamily="34" charset="0"/>
              </a:rPr>
              <a:t>Joshua Restori, Supervisor AQMD</a:t>
            </a:r>
          </a:p>
          <a:p>
            <a:pPr>
              <a:spcBef>
                <a:spcPts val="0"/>
              </a:spcBef>
            </a:pPr>
            <a:r>
              <a:rPr lang="en-US" sz="2500" b="1" dirty="0"/>
              <a:t>October 13, 2022</a:t>
            </a:r>
            <a:endParaRPr lang="en-US" sz="2500" b="1" dirty="0">
              <a:latin typeface="Century Gothic" panose="020B0502020202020204" pitchFamily="34" charset="0"/>
            </a:endParaRPr>
          </a:p>
        </p:txBody>
      </p:sp>
    </p:spTree>
    <p:extLst>
      <p:ext uri="{BB962C8B-B14F-4D97-AF65-F5344CB8AC3E}">
        <p14:creationId xmlns:p14="http://schemas.microsoft.com/office/powerpoint/2010/main" val="436197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5" name="Content Placeholder 4">
            <a:extLst>
              <a:ext uri="{FF2B5EF4-FFF2-40B4-BE49-F238E27FC236}">
                <a16:creationId xmlns:a16="http://schemas.microsoft.com/office/drawing/2014/main" id="{37607B82-0010-4341-A896-910018F75BBF}"/>
              </a:ext>
            </a:extLst>
          </p:cNvPr>
          <p:cNvSpPr>
            <a:spLocks noGrp="1"/>
          </p:cNvSpPr>
          <p:nvPr>
            <p:ph idx="1"/>
          </p:nvPr>
        </p:nvSpPr>
        <p:spPr>
          <a:xfrm>
            <a:off x="457200" y="1524000"/>
            <a:ext cx="8229600" cy="4525963"/>
          </a:xfrm>
        </p:spPr>
        <p:txBody>
          <a:bodyPr>
            <a:normAutofit/>
          </a:bodyPr>
          <a:lstStyle/>
          <a:p>
            <a:pPr marL="0" indent="0" algn="ctr">
              <a:buNone/>
            </a:pPr>
            <a:r>
              <a:rPr lang="en-US" sz="2800" b="1" dirty="0"/>
              <a:t>Washoe County Dust Control Log</a:t>
            </a:r>
          </a:p>
          <a:p>
            <a:pPr marL="0" indent="0" algn="ctr">
              <a:buNone/>
            </a:pPr>
            <a:endParaRPr lang="en-US" sz="2400" b="1" dirty="0"/>
          </a:p>
          <a:p>
            <a:pPr lvl="1">
              <a:buFont typeface="Arial" panose="020B0604020202020204" pitchFamily="34" charset="0"/>
              <a:buChar char="•"/>
            </a:pPr>
            <a:r>
              <a:rPr lang="en-US" sz="2400" dirty="0"/>
              <a:t>The Dust Control Log serves as a tool for the permittee to stay in compliance with the DBOH Regulations and Dust Control Permit requirements.</a:t>
            </a:r>
          </a:p>
          <a:p>
            <a:pPr lvl="1">
              <a:buFont typeface="Arial" panose="020B0604020202020204" pitchFamily="34" charset="0"/>
              <a:buChar char="•"/>
            </a:pPr>
            <a:r>
              <a:rPr lang="en-US" sz="2400" dirty="0"/>
              <a:t>The Log communicates the permittees efforts in controlling fugitive dust from their project.  </a:t>
            </a:r>
          </a:p>
        </p:txBody>
      </p:sp>
    </p:spTree>
    <p:extLst>
      <p:ext uri="{BB962C8B-B14F-4D97-AF65-F5344CB8AC3E}">
        <p14:creationId xmlns:p14="http://schemas.microsoft.com/office/powerpoint/2010/main" val="83044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3" name="Content Placeholder 2">
            <a:extLst>
              <a:ext uri="{FF2B5EF4-FFF2-40B4-BE49-F238E27FC236}">
                <a16:creationId xmlns:a16="http://schemas.microsoft.com/office/drawing/2014/main" id="{8196FC85-372A-4FCD-B633-AB548D0E1684}"/>
              </a:ext>
            </a:extLst>
          </p:cNvPr>
          <p:cNvSpPr>
            <a:spLocks noGrp="1"/>
          </p:cNvSpPr>
          <p:nvPr>
            <p:ph idx="1"/>
          </p:nvPr>
        </p:nvSpPr>
        <p:spPr>
          <a:xfrm>
            <a:off x="457200" y="1600201"/>
            <a:ext cx="8229600" cy="4038600"/>
          </a:xfrm>
        </p:spPr>
        <p:txBody>
          <a:bodyPr>
            <a:normAutofit/>
          </a:bodyPr>
          <a:lstStyle/>
          <a:p>
            <a:pPr marL="0" indent="0" algn="ctr">
              <a:spcBef>
                <a:spcPts val="0"/>
              </a:spcBef>
              <a:buNone/>
            </a:pPr>
            <a:endParaRPr lang="en-US" dirty="0"/>
          </a:p>
          <a:p>
            <a:pPr marL="0" indent="0" algn="ctr">
              <a:spcBef>
                <a:spcPts val="0"/>
              </a:spcBef>
              <a:buNone/>
            </a:pPr>
            <a:endParaRPr lang="en-US" dirty="0"/>
          </a:p>
          <a:p>
            <a:pPr marL="0" indent="0" algn="ctr">
              <a:spcBef>
                <a:spcPts val="0"/>
              </a:spcBef>
              <a:buNone/>
            </a:pPr>
            <a:r>
              <a:rPr lang="en-US" sz="6000" b="1" dirty="0"/>
              <a:t>Events of Case No. 1377</a:t>
            </a:r>
          </a:p>
        </p:txBody>
      </p:sp>
    </p:spTree>
    <p:extLst>
      <p:ext uri="{BB962C8B-B14F-4D97-AF65-F5344CB8AC3E}">
        <p14:creationId xmlns:p14="http://schemas.microsoft.com/office/powerpoint/2010/main" val="3763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A03A114D-65FD-E3D5-2DFA-87EF6A2D2C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2192"/>
            <a:ext cx="7315200" cy="5652655"/>
          </a:xfrm>
          <a:prstGeom prst="rect">
            <a:avLst/>
          </a:prstGeom>
        </p:spPr>
      </p:pic>
    </p:spTree>
    <p:extLst>
      <p:ext uri="{BB962C8B-B14F-4D97-AF65-F5344CB8AC3E}">
        <p14:creationId xmlns:p14="http://schemas.microsoft.com/office/powerpoint/2010/main" val="12061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8D24516E-B137-FD43-B4AC-C100D6F6A7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6096"/>
            <a:ext cx="7315200" cy="5652656"/>
          </a:xfrm>
          <a:prstGeom prst="rect">
            <a:avLst/>
          </a:prstGeom>
        </p:spPr>
      </p:pic>
    </p:spTree>
    <p:extLst>
      <p:ext uri="{BB962C8B-B14F-4D97-AF65-F5344CB8AC3E}">
        <p14:creationId xmlns:p14="http://schemas.microsoft.com/office/powerpoint/2010/main" val="3073690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3" name="Content Placeholder 2">
            <a:extLst>
              <a:ext uri="{FF2B5EF4-FFF2-40B4-BE49-F238E27FC236}">
                <a16:creationId xmlns:a16="http://schemas.microsoft.com/office/drawing/2014/main" id="{8196FC85-372A-4FCD-B633-AB548D0E1684}"/>
              </a:ext>
            </a:extLst>
          </p:cNvPr>
          <p:cNvSpPr>
            <a:spLocks noGrp="1"/>
          </p:cNvSpPr>
          <p:nvPr>
            <p:ph idx="1"/>
          </p:nvPr>
        </p:nvSpPr>
        <p:spPr>
          <a:xfrm>
            <a:off x="457200" y="1600201"/>
            <a:ext cx="8229600" cy="4038600"/>
          </a:xfrm>
        </p:spPr>
        <p:txBody>
          <a:bodyPr>
            <a:normAutofit/>
          </a:bodyPr>
          <a:lstStyle/>
          <a:p>
            <a:pPr marL="0" indent="0" algn="ctr">
              <a:spcBef>
                <a:spcPts val="0"/>
              </a:spcBef>
              <a:buNone/>
            </a:pPr>
            <a:endParaRPr lang="en-US" dirty="0"/>
          </a:p>
        </p:txBody>
      </p:sp>
      <p:pic>
        <p:nvPicPr>
          <p:cNvPr id="5" name="Picture 4" descr="A picture containing grass, outdoor, mountain, stone&#10;&#10;Description automatically generated">
            <a:extLst>
              <a:ext uri="{FF2B5EF4-FFF2-40B4-BE49-F238E27FC236}">
                <a16:creationId xmlns:a16="http://schemas.microsoft.com/office/drawing/2014/main" id="{40C3B898-4A48-9B7F-AE11-AC85FCD76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66" y="1417638"/>
            <a:ext cx="7679268" cy="4319588"/>
          </a:xfrm>
          <a:prstGeom prst="rect">
            <a:avLst/>
          </a:prstGeom>
        </p:spPr>
      </p:pic>
    </p:spTree>
    <p:extLst>
      <p:ext uri="{BB962C8B-B14F-4D97-AF65-F5344CB8AC3E}">
        <p14:creationId xmlns:p14="http://schemas.microsoft.com/office/powerpoint/2010/main" val="1007661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5" name="Content Placeholder 4">
            <a:extLst>
              <a:ext uri="{FF2B5EF4-FFF2-40B4-BE49-F238E27FC236}">
                <a16:creationId xmlns:a16="http://schemas.microsoft.com/office/drawing/2014/main" id="{0683CF25-3301-42A2-9E1F-794F7ADFCF12}"/>
              </a:ext>
            </a:extLst>
          </p:cNvPr>
          <p:cNvSpPr>
            <a:spLocks noGrp="1"/>
          </p:cNvSpPr>
          <p:nvPr>
            <p:ph idx="1"/>
          </p:nvPr>
        </p:nvSpPr>
        <p:spPr>
          <a:xfrm>
            <a:off x="457200" y="1524000"/>
            <a:ext cx="8229600" cy="4114800"/>
          </a:xfrm>
        </p:spPr>
        <p:txBody>
          <a:bodyPr>
            <a:noAutofit/>
          </a:bodyPr>
          <a:lstStyle/>
          <a:p>
            <a:r>
              <a:rPr lang="en-US" sz="2200" b="1" dirty="0"/>
              <a:t>May 18, 2022 </a:t>
            </a:r>
            <a:r>
              <a:rPr lang="en-US" sz="2200" dirty="0"/>
              <a:t>–</a:t>
            </a:r>
            <a:r>
              <a:rPr lang="en-US" sz="2200" b="1" dirty="0"/>
              <a:t> </a:t>
            </a:r>
            <a:r>
              <a:rPr lang="en-US" sz="2200" dirty="0"/>
              <a:t>APCP22-0121 Stonebrook Apartments  was issued to Metcalf Builders, Inc. for 20 acres</a:t>
            </a:r>
          </a:p>
          <a:p>
            <a:r>
              <a:rPr lang="en-US" sz="2200" b="1" dirty="0"/>
              <a:t>May 23, 2022 </a:t>
            </a:r>
            <a:r>
              <a:rPr lang="en-US" sz="2200" dirty="0"/>
              <a:t>– The AQMD completed an inspection of the project due to dust concerns reported by a neighboring project; Equipment was shut down when the AQMD arrived and started a Method 22 evaluation for fugitive dust; Dust Control Permit Sign and Dust Control Logs were not present at the project; AQMD provided a verbal warning and discussed Permit requirements with appellant</a:t>
            </a:r>
          </a:p>
        </p:txBody>
      </p:sp>
    </p:spTree>
    <p:extLst>
      <p:ext uri="{BB962C8B-B14F-4D97-AF65-F5344CB8AC3E}">
        <p14:creationId xmlns:p14="http://schemas.microsoft.com/office/powerpoint/2010/main" val="75698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pic>
        <p:nvPicPr>
          <p:cNvPr id="3" name="voicemail202205231006fromSHANE WASSON 15307210573AQDUST">
            <a:hlinkClick r:id="" action="ppaction://media"/>
            <a:extLst>
              <a:ext uri="{FF2B5EF4-FFF2-40B4-BE49-F238E27FC236}">
                <a16:creationId xmlns:a16="http://schemas.microsoft.com/office/drawing/2014/main" id="{BB8EA72F-B13F-525A-0F99-6C74F802961A}"/>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1600200" y="3808203"/>
            <a:ext cx="609600" cy="609600"/>
          </a:xfrm>
        </p:spPr>
      </p:pic>
      <p:sp>
        <p:nvSpPr>
          <p:cNvPr id="6" name="TextBox 5">
            <a:extLst>
              <a:ext uri="{FF2B5EF4-FFF2-40B4-BE49-F238E27FC236}">
                <a16:creationId xmlns:a16="http://schemas.microsoft.com/office/drawing/2014/main" id="{6A93421F-0478-F3F7-07C3-15E98A9B1927}"/>
              </a:ext>
            </a:extLst>
          </p:cNvPr>
          <p:cNvSpPr txBox="1"/>
          <p:nvPr/>
        </p:nvSpPr>
        <p:spPr>
          <a:xfrm>
            <a:off x="457200" y="1600200"/>
            <a:ext cx="7010400" cy="1107996"/>
          </a:xfrm>
          <a:prstGeom prst="rect">
            <a:avLst/>
          </a:prstGeom>
          <a:noFill/>
        </p:spPr>
        <p:txBody>
          <a:bodyPr wrap="square">
            <a:spAutoFit/>
          </a:bodyPr>
          <a:lstStyle/>
          <a:p>
            <a:pPr marL="342900" indent="-342900">
              <a:spcBef>
                <a:spcPct val="20000"/>
              </a:spcBef>
              <a:buFont typeface="Arial" panose="020B0604020202020204" pitchFamily="34" charset="0"/>
              <a:buChar char="•"/>
            </a:pPr>
            <a:r>
              <a:rPr lang="en-US" sz="2200" b="1" dirty="0">
                <a:latin typeface="Century Gothic" panose="020B0502020202020204" pitchFamily="34" charset="0"/>
              </a:rPr>
              <a:t>May 23, 2022 – </a:t>
            </a:r>
            <a:r>
              <a:rPr lang="en-US" sz="2200" dirty="0">
                <a:latin typeface="Century Gothic" panose="020B0502020202020204" pitchFamily="34" charset="0"/>
              </a:rPr>
              <a:t>AQMD received a dust complaint regarding the construction activity at Stonebrook Apartments</a:t>
            </a:r>
          </a:p>
        </p:txBody>
      </p:sp>
    </p:spTree>
    <p:extLst>
      <p:ext uri="{BB962C8B-B14F-4D97-AF65-F5344CB8AC3E}">
        <p14:creationId xmlns:p14="http://schemas.microsoft.com/office/powerpoint/2010/main" val="281147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5" name="Content Placeholder 4">
            <a:extLst>
              <a:ext uri="{FF2B5EF4-FFF2-40B4-BE49-F238E27FC236}">
                <a16:creationId xmlns:a16="http://schemas.microsoft.com/office/drawing/2014/main" id="{0683CF25-3301-42A2-9E1F-794F7ADFCF12}"/>
              </a:ext>
            </a:extLst>
          </p:cNvPr>
          <p:cNvSpPr>
            <a:spLocks noGrp="1"/>
          </p:cNvSpPr>
          <p:nvPr>
            <p:ph idx="1"/>
          </p:nvPr>
        </p:nvSpPr>
        <p:spPr>
          <a:xfrm>
            <a:off x="457200" y="1524000"/>
            <a:ext cx="8229600" cy="4114800"/>
          </a:xfrm>
        </p:spPr>
        <p:txBody>
          <a:bodyPr>
            <a:noAutofit/>
          </a:bodyPr>
          <a:lstStyle/>
          <a:p>
            <a:r>
              <a:rPr lang="en-US" sz="2200" b="1" dirty="0"/>
              <a:t>May 24, 2022 </a:t>
            </a:r>
            <a:r>
              <a:rPr lang="en-US" sz="2200" dirty="0"/>
              <a:t>– AQMD investigated the complaint and determined that there was no active dust mitigation while equipment was operating despite a water truck being onsite; The AQMD recorded in excess of (5) minutes of dust in a (1) hour period; The AQMD followed up with the appellant and asked to review the Dust Control Logs however the Logs were not present at the site</a:t>
            </a:r>
          </a:p>
        </p:txBody>
      </p:sp>
    </p:spTree>
    <p:extLst>
      <p:ext uri="{BB962C8B-B14F-4D97-AF65-F5344CB8AC3E}">
        <p14:creationId xmlns:p14="http://schemas.microsoft.com/office/powerpoint/2010/main" val="22713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3" name="Content Placeholder 2">
            <a:extLst>
              <a:ext uri="{FF2B5EF4-FFF2-40B4-BE49-F238E27FC236}">
                <a16:creationId xmlns:a16="http://schemas.microsoft.com/office/drawing/2014/main" id="{8196FC85-372A-4FCD-B633-AB548D0E1684}"/>
              </a:ext>
            </a:extLst>
          </p:cNvPr>
          <p:cNvSpPr>
            <a:spLocks noGrp="1"/>
          </p:cNvSpPr>
          <p:nvPr>
            <p:ph idx="1"/>
          </p:nvPr>
        </p:nvSpPr>
        <p:spPr>
          <a:xfrm>
            <a:off x="457200" y="1600201"/>
            <a:ext cx="8229600" cy="4038600"/>
          </a:xfrm>
        </p:spPr>
        <p:txBody>
          <a:bodyPr>
            <a:normAutofit/>
          </a:bodyPr>
          <a:lstStyle/>
          <a:p>
            <a:pPr marL="0" indent="0" algn="ctr">
              <a:spcBef>
                <a:spcPts val="0"/>
              </a:spcBef>
              <a:buNone/>
            </a:pPr>
            <a:endParaRPr lang="en-US" dirty="0"/>
          </a:p>
          <a:p>
            <a:pPr marL="0" indent="0" algn="ctr">
              <a:spcBef>
                <a:spcPts val="0"/>
              </a:spcBef>
              <a:buNone/>
            </a:pPr>
            <a:r>
              <a:rPr lang="en-US" sz="6000" b="1" dirty="0"/>
              <a:t>Notice of Violation</a:t>
            </a:r>
          </a:p>
          <a:p>
            <a:pPr marL="0" indent="0" algn="ctr">
              <a:spcBef>
                <a:spcPts val="0"/>
              </a:spcBef>
              <a:buNone/>
            </a:pPr>
            <a:r>
              <a:rPr lang="en-US" sz="6000" b="1" dirty="0"/>
              <a:t>No. AQMV22-0016</a:t>
            </a:r>
          </a:p>
        </p:txBody>
      </p:sp>
    </p:spTree>
    <p:extLst>
      <p:ext uri="{BB962C8B-B14F-4D97-AF65-F5344CB8AC3E}">
        <p14:creationId xmlns:p14="http://schemas.microsoft.com/office/powerpoint/2010/main" val="1206126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5" name="Content Placeholder 4">
            <a:extLst>
              <a:ext uri="{FF2B5EF4-FFF2-40B4-BE49-F238E27FC236}">
                <a16:creationId xmlns:a16="http://schemas.microsoft.com/office/drawing/2014/main" id="{0683CF25-3301-42A2-9E1F-794F7ADFCF12}"/>
              </a:ext>
            </a:extLst>
          </p:cNvPr>
          <p:cNvSpPr>
            <a:spLocks noGrp="1"/>
          </p:cNvSpPr>
          <p:nvPr>
            <p:ph idx="1"/>
          </p:nvPr>
        </p:nvSpPr>
        <p:spPr>
          <a:xfrm>
            <a:off x="457200" y="1600201"/>
            <a:ext cx="8229600" cy="4114800"/>
          </a:xfrm>
        </p:spPr>
        <p:txBody>
          <a:bodyPr>
            <a:noAutofit/>
          </a:bodyPr>
          <a:lstStyle/>
          <a:p>
            <a:r>
              <a:rPr lang="en-US" sz="2400" b="1" dirty="0"/>
              <a:t>Violation</a:t>
            </a:r>
            <a:r>
              <a:rPr lang="en-US" sz="2400" dirty="0"/>
              <a:t>: Did the appellant control visible dust being emitted into the air from any operations or disturbed areas of this project to less than (5) minutes in any hour period pursuant to </a:t>
            </a:r>
            <a:r>
              <a:rPr lang="en-US" sz="2400" b="1" dirty="0"/>
              <a:t>040.030, Section C. 1.</a:t>
            </a:r>
            <a:r>
              <a:rPr lang="en-US" sz="2400" dirty="0"/>
              <a:t> ?</a:t>
            </a:r>
            <a:r>
              <a:rPr lang="en-US" sz="2400" b="1" dirty="0"/>
              <a:t> NO</a:t>
            </a:r>
          </a:p>
          <a:p>
            <a:endParaRPr lang="en-US" sz="2400" dirty="0"/>
          </a:p>
          <a:p>
            <a:r>
              <a:rPr lang="en-US" sz="2400" dirty="0"/>
              <a:t>Is this a violation of County and/or Federal Regulations? </a:t>
            </a:r>
            <a:r>
              <a:rPr lang="en-US" sz="2400" b="1" dirty="0"/>
              <a:t>YES</a:t>
            </a:r>
          </a:p>
        </p:txBody>
      </p:sp>
    </p:spTree>
    <p:extLst>
      <p:ext uri="{BB962C8B-B14F-4D97-AF65-F5344CB8AC3E}">
        <p14:creationId xmlns:p14="http://schemas.microsoft.com/office/powerpoint/2010/main" val="239801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914399"/>
          </a:xfrm>
        </p:spPr>
        <p:txBody>
          <a:bodyPr>
            <a:normAutofit/>
          </a:bodyPr>
          <a:lstStyle/>
          <a:p>
            <a:r>
              <a:rPr lang="en-US" dirty="0"/>
              <a:t>Topics of Discussion</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F123E957-F082-4937-9572-CABDF0B29D1A}"/>
              </a:ext>
            </a:extLst>
          </p:cNvPr>
          <p:cNvSpPr txBox="1">
            <a:spLocks/>
          </p:cNvSpPr>
          <p:nvPr/>
        </p:nvSpPr>
        <p:spPr>
          <a:xfrm>
            <a:off x="357809" y="1219199"/>
            <a:ext cx="8428382" cy="39052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Century Gothic" panose="020B0502020202020204"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b="0" kern="120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2pPr>
            <a:lvl3pPr marL="914400" indent="0" algn="ctr" defTabSz="914400" rtl="0" eaLnBrk="1" latinLnBrk="0" hangingPunct="1">
              <a:spcBef>
                <a:spcPct val="20000"/>
              </a:spcBef>
              <a:buFont typeface="Arial" panose="020B0604020202020204" pitchFamily="34" charset="0"/>
              <a:buNone/>
              <a:defRPr sz="2400" b="0" kern="120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3pPr>
            <a:lvl4pPr marL="1371600" indent="0" algn="ctr" defTabSz="914400" rtl="0" eaLnBrk="1" latinLnBrk="0" hangingPunct="1">
              <a:spcBef>
                <a:spcPct val="20000"/>
              </a:spcBef>
              <a:buFont typeface="Arial" panose="020B0604020202020204" pitchFamily="34" charset="0"/>
              <a:buNone/>
              <a:defRPr sz="2000" b="0" kern="120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4pPr>
            <a:lvl5pPr marL="1828800" indent="0" algn="ctr" defTabSz="914400" rtl="0" eaLnBrk="1" latinLnBrk="0" hangingPunct="1">
              <a:spcBef>
                <a:spcPct val="20000"/>
              </a:spcBef>
              <a:buFont typeface="Arial" panose="020B0604020202020204" pitchFamily="34" charset="0"/>
              <a:buNone/>
              <a:defRPr sz="2000" b="0" kern="120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spcBef>
                <a:spcPts val="0"/>
              </a:spcBef>
              <a:buFont typeface="+mj-lt"/>
              <a:buAutoNum type="arabicPeriod"/>
            </a:pPr>
            <a:r>
              <a:rPr lang="en-US" sz="2500" dirty="0">
                <a:solidFill>
                  <a:schemeClr val="tx1"/>
                </a:solidFill>
              </a:rPr>
              <a:t>Washoe County Health District Air Quality Management’s Authority and Purpose</a:t>
            </a:r>
          </a:p>
          <a:p>
            <a:pPr marL="514350" indent="-514350" algn="l">
              <a:spcBef>
                <a:spcPts val="0"/>
              </a:spcBef>
              <a:buFont typeface="+mj-lt"/>
              <a:buAutoNum type="arabicPeriod"/>
            </a:pPr>
            <a:endParaRPr lang="en-US" sz="2500" dirty="0">
              <a:solidFill>
                <a:schemeClr val="tx1"/>
              </a:solidFill>
            </a:endParaRPr>
          </a:p>
          <a:p>
            <a:pPr marL="514350" indent="-514350" algn="l">
              <a:spcBef>
                <a:spcPts val="0"/>
              </a:spcBef>
              <a:buFont typeface="+mj-lt"/>
              <a:buAutoNum type="arabicPeriod"/>
            </a:pPr>
            <a:r>
              <a:rPr lang="en-US" sz="2500" dirty="0">
                <a:solidFill>
                  <a:schemeClr val="tx1"/>
                </a:solidFill>
              </a:rPr>
              <a:t>Important Definitions and Concepts</a:t>
            </a:r>
          </a:p>
          <a:p>
            <a:pPr marL="514350" indent="-514350" algn="l">
              <a:spcBef>
                <a:spcPts val="0"/>
              </a:spcBef>
              <a:buFont typeface="+mj-lt"/>
              <a:buAutoNum type="arabicPeriod"/>
            </a:pPr>
            <a:endParaRPr lang="en-US" sz="2500" dirty="0">
              <a:solidFill>
                <a:schemeClr val="tx1"/>
              </a:solidFill>
            </a:endParaRPr>
          </a:p>
          <a:p>
            <a:pPr marL="514350" indent="-514350" algn="l">
              <a:spcBef>
                <a:spcPts val="0"/>
              </a:spcBef>
              <a:buFont typeface="+mj-lt"/>
              <a:buAutoNum type="arabicPeriod"/>
            </a:pPr>
            <a:r>
              <a:rPr lang="en-US" sz="2500" dirty="0">
                <a:solidFill>
                  <a:schemeClr val="tx1"/>
                </a:solidFill>
              </a:rPr>
              <a:t>Events of Case No. 1377</a:t>
            </a:r>
          </a:p>
          <a:p>
            <a:pPr marL="514350" indent="-514350" algn="l">
              <a:spcBef>
                <a:spcPts val="0"/>
              </a:spcBef>
              <a:buFont typeface="+mj-lt"/>
              <a:buAutoNum type="arabicPeriod"/>
            </a:pPr>
            <a:endParaRPr lang="en-US" sz="2500" dirty="0">
              <a:solidFill>
                <a:schemeClr val="tx1"/>
              </a:solidFill>
            </a:endParaRPr>
          </a:p>
          <a:p>
            <a:pPr marL="514350" indent="-514350" algn="l">
              <a:spcBef>
                <a:spcPts val="0"/>
              </a:spcBef>
              <a:buFont typeface="+mj-lt"/>
              <a:buAutoNum type="arabicPeriod"/>
            </a:pPr>
            <a:r>
              <a:rPr lang="en-US" sz="2500" dirty="0">
                <a:solidFill>
                  <a:schemeClr val="tx1"/>
                </a:solidFill>
              </a:rPr>
              <a:t>Notice of Violation No. AQMV22-0016</a:t>
            </a:r>
          </a:p>
          <a:p>
            <a:pPr marL="514350" indent="-514350" algn="l">
              <a:spcBef>
                <a:spcPts val="0"/>
              </a:spcBef>
              <a:buFont typeface="+mj-lt"/>
              <a:buAutoNum type="arabicPeriod"/>
            </a:pPr>
            <a:endParaRPr lang="en-US" sz="2500" dirty="0">
              <a:solidFill>
                <a:schemeClr val="tx1"/>
              </a:solidFill>
            </a:endParaRPr>
          </a:p>
          <a:p>
            <a:pPr marL="514350" indent="-514350" algn="l">
              <a:spcBef>
                <a:spcPts val="0"/>
              </a:spcBef>
              <a:buFont typeface="+mj-lt"/>
              <a:buAutoNum type="arabicPeriod"/>
            </a:pPr>
            <a:r>
              <a:rPr lang="en-US" sz="2500" dirty="0">
                <a:solidFill>
                  <a:schemeClr val="tx1"/>
                </a:solidFill>
              </a:rPr>
              <a:t>Notice of Violation No. AQMV22-0017</a:t>
            </a:r>
          </a:p>
        </p:txBody>
      </p:sp>
    </p:spTree>
    <p:extLst>
      <p:ext uri="{BB962C8B-B14F-4D97-AF65-F5344CB8AC3E}">
        <p14:creationId xmlns:p14="http://schemas.microsoft.com/office/powerpoint/2010/main" val="3488310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3" name="Content Placeholder 2">
            <a:extLst>
              <a:ext uri="{FF2B5EF4-FFF2-40B4-BE49-F238E27FC236}">
                <a16:creationId xmlns:a16="http://schemas.microsoft.com/office/drawing/2014/main" id="{8196FC85-372A-4FCD-B633-AB548D0E1684}"/>
              </a:ext>
            </a:extLst>
          </p:cNvPr>
          <p:cNvSpPr>
            <a:spLocks noGrp="1"/>
          </p:cNvSpPr>
          <p:nvPr>
            <p:ph idx="1"/>
          </p:nvPr>
        </p:nvSpPr>
        <p:spPr>
          <a:xfrm>
            <a:off x="457200" y="1600201"/>
            <a:ext cx="8229600" cy="4038600"/>
          </a:xfrm>
        </p:spPr>
        <p:txBody>
          <a:bodyPr>
            <a:normAutofit/>
          </a:bodyPr>
          <a:lstStyle/>
          <a:p>
            <a:pPr marL="0" indent="0" algn="ctr">
              <a:spcBef>
                <a:spcPts val="0"/>
              </a:spcBef>
              <a:buNone/>
            </a:pPr>
            <a:endParaRPr lang="en-US" dirty="0"/>
          </a:p>
          <a:p>
            <a:pPr marL="0" indent="0" algn="ctr">
              <a:spcBef>
                <a:spcPts val="0"/>
              </a:spcBef>
              <a:buNone/>
            </a:pPr>
            <a:r>
              <a:rPr lang="en-US" sz="6000" b="1" dirty="0"/>
              <a:t>Notice of Violation</a:t>
            </a:r>
          </a:p>
          <a:p>
            <a:pPr marL="0" indent="0" algn="ctr">
              <a:spcBef>
                <a:spcPts val="0"/>
              </a:spcBef>
              <a:buNone/>
            </a:pPr>
            <a:r>
              <a:rPr lang="en-US" sz="6000" b="1" dirty="0"/>
              <a:t>No. AQMV22-0017</a:t>
            </a:r>
          </a:p>
        </p:txBody>
      </p:sp>
    </p:spTree>
    <p:extLst>
      <p:ext uri="{BB962C8B-B14F-4D97-AF65-F5344CB8AC3E}">
        <p14:creationId xmlns:p14="http://schemas.microsoft.com/office/powerpoint/2010/main" val="121929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5" name="Content Placeholder 4">
            <a:extLst>
              <a:ext uri="{FF2B5EF4-FFF2-40B4-BE49-F238E27FC236}">
                <a16:creationId xmlns:a16="http://schemas.microsoft.com/office/drawing/2014/main" id="{0683CF25-3301-42A2-9E1F-794F7ADFCF12}"/>
              </a:ext>
            </a:extLst>
          </p:cNvPr>
          <p:cNvSpPr>
            <a:spLocks noGrp="1"/>
          </p:cNvSpPr>
          <p:nvPr>
            <p:ph idx="1"/>
          </p:nvPr>
        </p:nvSpPr>
        <p:spPr>
          <a:xfrm>
            <a:off x="457200" y="1600201"/>
            <a:ext cx="8229600" cy="4114800"/>
          </a:xfrm>
        </p:spPr>
        <p:txBody>
          <a:bodyPr>
            <a:noAutofit/>
          </a:bodyPr>
          <a:lstStyle/>
          <a:p>
            <a:r>
              <a:rPr lang="en-US" sz="2400" b="1" dirty="0"/>
              <a:t>Violation</a:t>
            </a:r>
            <a:r>
              <a:rPr lang="en-US" sz="2400" dirty="0"/>
              <a:t>: Did the appellant maintain their Dust Control Logs at the project site and provide them to the Control Officer </a:t>
            </a:r>
            <a:r>
              <a:rPr lang="en-US" sz="2400" b="1" dirty="0"/>
              <a:t>immediately</a:t>
            </a:r>
            <a:r>
              <a:rPr lang="en-US" sz="2400" dirty="0"/>
              <a:t> upon request pursuant to </a:t>
            </a:r>
            <a:r>
              <a:rPr lang="en-US" sz="2400" b="1" dirty="0"/>
              <a:t>040.080 Section E 2 a. (2) </a:t>
            </a:r>
            <a:r>
              <a:rPr lang="en-US" sz="2400" b="1" dirty="0" err="1"/>
              <a:t>Recordingkeeping</a:t>
            </a:r>
            <a:r>
              <a:rPr lang="en-US" sz="2400" dirty="0"/>
              <a:t>? </a:t>
            </a:r>
            <a:r>
              <a:rPr lang="en-US" sz="2400" b="1" dirty="0"/>
              <a:t>NO</a:t>
            </a:r>
          </a:p>
          <a:p>
            <a:endParaRPr lang="en-US" sz="2400" dirty="0"/>
          </a:p>
          <a:p>
            <a:r>
              <a:rPr lang="en-US" sz="2400" dirty="0"/>
              <a:t>Is this a violation of County and/or Federal Regulations? </a:t>
            </a:r>
            <a:r>
              <a:rPr lang="en-US" sz="2400" b="1" dirty="0"/>
              <a:t>YES</a:t>
            </a:r>
          </a:p>
        </p:txBody>
      </p:sp>
    </p:spTree>
    <p:extLst>
      <p:ext uri="{BB962C8B-B14F-4D97-AF65-F5344CB8AC3E}">
        <p14:creationId xmlns:p14="http://schemas.microsoft.com/office/powerpoint/2010/main" val="1269493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44C38-D3F9-45FC-9924-FADFDC8E226F}"/>
              </a:ext>
            </a:extLst>
          </p:cNvPr>
          <p:cNvSpPr>
            <a:spLocks noGrp="1"/>
          </p:cNvSpPr>
          <p:nvPr>
            <p:ph type="title"/>
          </p:nvPr>
        </p:nvSpPr>
        <p:spPr>
          <a:xfrm>
            <a:off x="533400" y="2362200"/>
            <a:ext cx="8229600" cy="1143000"/>
          </a:xfrm>
        </p:spPr>
        <p:txBody>
          <a:bodyPr>
            <a:normAutofit/>
          </a:bodyPr>
          <a:lstStyle/>
          <a:p>
            <a:r>
              <a:rPr lang="en-US" sz="6000" b="1" dirty="0"/>
              <a:t>Questions?</a:t>
            </a:r>
          </a:p>
        </p:txBody>
      </p:sp>
    </p:spTree>
    <p:extLst>
      <p:ext uri="{BB962C8B-B14F-4D97-AF65-F5344CB8AC3E}">
        <p14:creationId xmlns:p14="http://schemas.microsoft.com/office/powerpoint/2010/main" val="1085586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3" name="Content Placeholder 2">
            <a:extLst>
              <a:ext uri="{FF2B5EF4-FFF2-40B4-BE49-F238E27FC236}">
                <a16:creationId xmlns:a16="http://schemas.microsoft.com/office/drawing/2014/main" id="{8196FC85-372A-4FCD-B633-AB548D0E1684}"/>
              </a:ext>
            </a:extLst>
          </p:cNvPr>
          <p:cNvSpPr>
            <a:spLocks noGrp="1"/>
          </p:cNvSpPr>
          <p:nvPr>
            <p:ph idx="1"/>
          </p:nvPr>
        </p:nvSpPr>
        <p:spPr/>
        <p:txBody>
          <a:bodyPr>
            <a:normAutofit/>
          </a:bodyPr>
          <a:lstStyle/>
          <a:p>
            <a:pPr marL="0" indent="0" algn="ctr">
              <a:spcBef>
                <a:spcPts val="0"/>
              </a:spcBef>
              <a:buNone/>
            </a:pPr>
            <a:endParaRPr lang="en-US" dirty="0"/>
          </a:p>
          <a:p>
            <a:pPr marL="0" indent="0" algn="ctr">
              <a:spcBef>
                <a:spcPts val="0"/>
              </a:spcBef>
              <a:buNone/>
            </a:pPr>
            <a:endParaRPr lang="en-US" dirty="0"/>
          </a:p>
          <a:p>
            <a:pPr marL="0" indent="0" algn="ctr">
              <a:spcBef>
                <a:spcPts val="0"/>
              </a:spcBef>
              <a:buNone/>
            </a:pPr>
            <a:r>
              <a:rPr lang="en-US" sz="6000" b="1" dirty="0"/>
              <a:t>Authority and Purpose</a:t>
            </a:r>
          </a:p>
        </p:txBody>
      </p:sp>
    </p:spTree>
    <p:extLst>
      <p:ext uri="{BB962C8B-B14F-4D97-AF65-F5344CB8AC3E}">
        <p14:creationId xmlns:p14="http://schemas.microsoft.com/office/powerpoint/2010/main" val="1043732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3" name="Content Placeholder 2">
            <a:extLst>
              <a:ext uri="{FF2B5EF4-FFF2-40B4-BE49-F238E27FC236}">
                <a16:creationId xmlns:a16="http://schemas.microsoft.com/office/drawing/2014/main" id="{8196FC85-372A-4FCD-B633-AB548D0E1684}"/>
              </a:ext>
            </a:extLst>
          </p:cNvPr>
          <p:cNvSpPr>
            <a:spLocks noGrp="1"/>
          </p:cNvSpPr>
          <p:nvPr>
            <p:ph idx="1"/>
          </p:nvPr>
        </p:nvSpPr>
        <p:spPr>
          <a:xfrm>
            <a:off x="457200" y="1600201"/>
            <a:ext cx="8229600" cy="4038599"/>
          </a:xfrm>
        </p:spPr>
        <p:txBody>
          <a:bodyPr>
            <a:noAutofit/>
          </a:bodyPr>
          <a:lstStyle/>
          <a:p>
            <a:pPr marL="0" indent="0" algn="ctr">
              <a:spcBef>
                <a:spcPts val="0"/>
              </a:spcBef>
              <a:buNone/>
            </a:pPr>
            <a:r>
              <a:rPr lang="en-US" sz="2400" dirty="0"/>
              <a:t>The Washoe County District Board of Health Regulations Governing Air Quality Management </a:t>
            </a:r>
            <a:r>
              <a:rPr lang="en-US" sz="2400" b="1" dirty="0"/>
              <a:t>040.030 Dust Control</a:t>
            </a:r>
          </a:p>
          <a:p>
            <a:pPr>
              <a:spcBef>
                <a:spcPts val="0"/>
              </a:spcBef>
            </a:pPr>
            <a:r>
              <a:rPr lang="en-US" sz="2400" b="1" dirty="0"/>
              <a:t>Purpose: </a:t>
            </a:r>
            <a:r>
              <a:rPr lang="en-US" sz="2400" dirty="0"/>
              <a:t>To limit particulate material emissions into the ambient air from any property, operations or activities that may serve as a fugitive dust source. The effect of this regulation shall be to minimize the amount of PM10 emitted into the ambient air as a result of the impact of human activities by requiring measures to prevent, reduce or mitigate particulate matter emissions.</a:t>
            </a:r>
          </a:p>
        </p:txBody>
      </p:sp>
    </p:spTree>
    <p:extLst>
      <p:ext uri="{BB962C8B-B14F-4D97-AF65-F5344CB8AC3E}">
        <p14:creationId xmlns:p14="http://schemas.microsoft.com/office/powerpoint/2010/main" val="71268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5" name="Content Placeholder 4">
            <a:extLst>
              <a:ext uri="{FF2B5EF4-FFF2-40B4-BE49-F238E27FC236}">
                <a16:creationId xmlns:a16="http://schemas.microsoft.com/office/drawing/2014/main" id="{37607B82-0010-4341-A896-910018F75BBF}"/>
              </a:ext>
            </a:extLst>
          </p:cNvPr>
          <p:cNvSpPr>
            <a:spLocks noGrp="1"/>
          </p:cNvSpPr>
          <p:nvPr>
            <p:ph idx="1"/>
          </p:nvPr>
        </p:nvSpPr>
        <p:spPr/>
        <p:txBody>
          <a:bodyPr>
            <a:normAutofit/>
          </a:bodyPr>
          <a:lstStyle/>
          <a:p>
            <a:pPr marL="0" indent="0" algn="ctr">
              <a:buNone/>
            </a:pPr>
            <a:r>
              <a:rPr lang="en-US" sz="2400" b="1" dirty="0"/>
              <a:t>Permit Requirement No. 12 of APCP22-0121 associated with AQMV22-0016 states:</a:t>
            </a:r>
            <a:endParaRPr lang="en-US" sz="2400" dirty="0">
              <a:solidFill>
                <a:srgbClr val="333333"/>
              </a:solidFill>
            </a:endParaRPr>
          </a:p>
          <a:p>
            <a:pPr algn="l"/>
            <a:r>
              <a:rPr lang="en-US" sz="2400" dirty="0"/>
              <a:t>Visible dust may not be emitted into the air from any operations or disturbed areas of this project for more than 5 minutes in any hour period (Regulation 040.030, Section C. 1.)</a:t>
            </a:r>
          </a:p>
          <a:p>
            <a:pPr marL="0" indent="0" algn="l">
              <a:buNone/>
            </a:pPr>
            <a:endParaRPr lang="en-US" sz="2400" dirty="0"/>
          </a:p>
        </p:txBody>
      </p:sp>
    </p:spTree>
    <p:extLst>
      <p:ext uri="{BB962C8B-B14F-4D97-AF65-F5344CB8AC3E}">
        <p14:creationId xmlns:p14="http://schemas.microsoft.com/office/powerpoint/2010/main" val="44967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5" name="Content Placeholder 4">
            <a:extLst>
              <a:ext uri="{FF2B5EF4-FFF2-40B4-BE49-F238E27FC236}">
                <a16:creationId xmlns:a16="http://schemas.microsoft.com/office/drawing/2014/main" id="{37607B82-0010-4341-A896-910018F75BBF}"/>
              </a:ext>
            </a:extLst>
          </p:cNvPr>
          <p:cNvSpPr>
            <a:spLocks noGrp="1"/>
          </p:cNvSpPr>
          <p:nvPr>
            <p:ph idx="1"/>
          </p:nvPr>
        </p:nvSpPr>
        <p:spPr/>
        <p:txBody>
          <a:bodyPr>
            <a:normAutofit/>
          </a:bodyPr>
          <a:lstStyle/>
          <a:p>
            <a:pPr marL="0" indent="0" algn="ctr">
              <a:buNone/>
            </a:pPr>
            <a:r>
              <a:rPr lang="en-US" sz="2400" b="1" dirty="0"/>
              <a:t>Permit Requirement No. 11 of APCP22-0121 associated with AQMV22-0017 states:</a:t>
            </a:r>
            <a:endParaRPr lang="en-US" sz="2400" dirty="0">
              <a:solidFill>
                <a:srgbClr val="333333"/>
              </a:solidFill>
            </a:endParaRPr>
          </a:p>
          <a:p>
            <a:pPr algn="l"/>
            <a:r>
              <a:rPr lang="en-US" sz="2400" dirty="0"/>
              <a:t>A log book of all dust control operations, containing all information as required by the Control Officer in the standard “WASHOE COUNTY DUST CONTROL LOG” must be maintained on a daily basis…</a:t>
            </a:r>
          </a:p>
          <a:p>
            <a:pPr marL="0" indent="0" algn="l">
              <a:buNone/>
            </a:pPr>
            <a:endParaRPr lang="en-US" sz="2400" dirty="0"/>
          </a:p>
          <a:p>
            <a:pPr algn="l"/>
            <a:r>
              <a:rPr lang="en-US" sz="2400" dirty="0"/>
              <a:t>…The logbook shall be kept at the project site and made available to District representatives upon request. </a:t>
            </a:r>
          </a:p>
        </p:txBody>
      </p:sp>
    </p:spTree>
    <p:extLst>
      <p:ext uri="{BB962C8B-B14F-4D97-AF65-F5344CB8AC3E}">
        <p14:creationId xmlns:p14="http://schemas.microsoft.com/office/powerpoint/2010/main" val="249829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5" name="Content Placeholder 4">
            <a:extLst>
              <a:ext uri="{FF2B5EF4-FFF2-40B4-BE49-F238E27FC236}">
                <a16:creationId xmlns:a16="http://schemas.microsoft.com/office/drawing/2014/main" id="{37607B82-0010-4341-A896-910018F75BBF}"/>
              </a:ext>
            </a:extLst>
          </p:cNvPr>
          <p:cNvSpPr>
            <a:spLocks noGrp="1"/>
          </p:cNvSpPr>
          <p:nvPr>
            <p:ph idx="1"/>
          </p:nvPr>
        </p:nvSpPr>
        <p:spPr/>
        <p:txBody>
          <a:bodyPr>
            <a:normAutofit/>
          </a:bodyPr>
          <a:lstStyle/>
          <a:p>
            <a:pPr marL="0" indent="0" algn="ctr">
              <a:buNone/>
            </a:pPr>
            <a:r>
              <a:rPr lang="en-US" sz="2400" b="1" dirty="0"/>
              <a:t>Permit Requirement No. 11 </a:t>
            </a:r>
            <a:r>
              <a:rPr lang="en-US" sz="2400" dirty="0"/>
              <a:t>refers to the  Compliance and Records requirement found in DBOH Regulations </a:t>
            </a:r>
            <a:r>
              <a:rPr lang="en-US" sz="2400" b="1" dirty="0"/>
              <a:t>040.030 Section E 2. a. (2) </a:t>
            </a:r>
            <a:r>
              <a:rPr lang="en-US" sz="2400" dirty="0"/>
              <a:t>which states:</a:t>
            </a:r>
          </a:p>
          <a:p>
            <a:pPr marL="0" indent="0">
              <a:buNone/>
            </a:pPr>
            <a:endParaRPr lang="en-US" sz="2400" dirty="0"/>
          </a:p>
          <a:p>
            <a:r>
              <a:rPr lang="en-US" sz="2400" dirty="0"/>
              <a:t>Any person who conducts dust generating activities subject to Section C.3 of this Rule shall maintain daily records demonstrating compliance with Section C of this Rule.</a:t>
            </a:r>
          </a:p>
          <a:p>
            <a:r>
              <a:rPr lang="en-US" sz="2400" b="1" dirty="0"/>
              <a:t>Daily records shall be made available to the Control Officer immediately upon request. </a:t>
            </a:r>
          </a:p>
        </p:txBody>
      </p:sp>
    </p:spTree>
    <p:extLst>
      <p:ext uri="{BB962C8B-B14F-4D97-AF65-F5344CB8AC3E}">
        <p14:creationId xmlns:p14="http://schemas.microsoft.com/office/powerpoint/2010/main" val="331900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3" name="Content Placeholder 2">
            <a:extLst>
              <a:ext uri="{FF2B5EF4-FFF2-40B4-BE49-F238E27FC236}">
                <a16:creationId xmlns:a16="http://schemas.microsoft.com/office/drawing/2014/main" id="{8196FC85-372A-4FCD-B633-AB548D0E1684}"/>
              </a:ext>
            </a:extLst>
          </p:cNvPr>
          <p:cNvSpPr>
            <a:spLocks noGrp="1"/>
          </p:cNvSpPr>
          <p:nvPr>
            <p:ph idx="1"/>
          </p:nvPr>
        </p:nvSpPr>
        <p:spPr/>
        <p:txBody>
          <a:bodyPr>
            <a:normAutofit/>
          </a:bodyPr>
          <a:lstStyle/>
          <a:p>
            <a:pPr marL="0" indent="0" algn="ctr">
              <a:spcBef>
                <a:spcPts val="0"/>
              </a:spcBef>
              <a:buNone/>
            </a:pPr>
            <a:endParaRPr lang="en-US" dirty="0"/>
          </a:p>
          <a:p>
            <a:pPr marL="0" indent="0" algn="ctr">
              <a:spcBef>
                <a:spcPts val="0"/>
              </a:spcBef>
              <a:buNone/>
            </a:pPr>
            <a:endParaRPr lang="en-US" dirty="0"/>
          </a:p>
          <a:p>
            <a:pPr marL="0" indent="0" algn="ctr">
              <a:spcBef>
                <a:spcPts val="0"/>
              </a:spcBef>
              <a:buNone/>
            </a:pPr>
            <a:r>
              <a:rPr lang="en-US" sz="6000" b="1" dirty="0"/>
              <a:t>Important Definitions and Concepts</a:t>
            </a:r>
          </a:p>
        </p:txBody>
      </p:sp>
    </p:spTree>
    <p:extLst>
      <p:ext uri="{BB962C8B-B14F-4D97-AF65-F5344CB8AC3E}">
        <p14:creationId xmlns:p14="http://schemas.microsoft.com/office/powerpoint/2010/main" val="70782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0013-C4B3-4DD7-AFF4-9269A701FA56}"/>
              </a:ext>
            </a:extLst>
          </p:cNvPr>
          <p:cNvSpPr>
            <a:spLocks noGrp="1"/>
          </p:cNvSpPr>
          <p:nvPr>
            <p:ph type="title"/>
          </p:nvPr>
        </p:nvSpPr>
        <p:spPr/>
        <p:txBody>
          <a:bodyPr>
            <a:noAutofit/>
          </a:bodyPr>
          <a:lstStyle/>
          <a:p>
            <a:r>
              <a:rPr lang="en-US" sz="3800" b="1" dirty="0">
                <a:solidFill>
                  <a:schemeClr val="accent1">
                    <a:lumMod val="50000"/>
                  </a:schemeClr>
                </a:solidFill>
              </a:rPr>
              <a:t>Washoe County Health District </a:t>
            </a:r>
            <a:br>
              <a:rPr lang="en-US" sz="3800" b="1" dirty="0">
                <a:solidFill>
                  <a:schemeClr val="accent1">
                    <a:lumMod val="50000"/>
                  </a:schemeClr>
                </a:solidFill>
              </a:rPr>
            </a:br>
            <a:r>
              <a:rPr lang="en-US" sz="3800" b="1" dirty="0">
                <a:solidFill>
                  <a:schemeClr val="accent1">
                    <a:lumMod val="50000"/>
                  </a:schemeClr>
                </a:solidFill>
              </a:rPr>
              <a:t>Air Quality Management Division</a:t>
            </a:r>
          </a:p>
        </p:txBody>
      </p:sp>
      <p:sp>
        <p:nvSpPr>
          <p:cNvPr id="3" name="Content Placeholder 2">
            <a:extLst>
              <a:ext uri="{FF2B5EF4-FFF2-40B4-BE49-F238E27FC236}">
                <a16:creationId xmlns:a16="http://schemas.microsoft.com/office/drawing/2014/main" id="{8196FC85-372A-4FCD-B633-AB548D0E1684}"/>
              </a:ext>
            </a:extLst>
          </p:cNvPr>
          <p:cNvSpPr>
            <a:spLocks noGrp="1"/>
          </p:cNvSpPr>
          <p:nvPr>
            <p:ph idx="1"/>
          </p:nvPr>
        </p:nvSpPr>
        <p:spPr>
          <a:xfrm>
            <a:off x="457200" y="1600201"/>
            <a:ext cx="8229600" cy="4038599"/>
          </a:xfrm>
        </p:spPr>
        <p:txBody>
          <a:bodyPr>
            <a:noAutofit/>
          </a:bodyPr>
          <a:lstStyle/>
          <a:p>
            <a:pPr marL="0" indent="0" algn="ctr">
              <a:buNone/>
            </a:pPr>
            <a:r>
              <a:rPr lang="en-US" sz="2800" b="1" dirty="0"/>
              <a:t>Fugitive Dust</a:t>
            </a:r>
          </a:p>
          <a:p>
            <a:pPr marL="0" indent="0" algn="ctr">
              <a:buNone/>
            </a:pPr>
            <a:endParaRPr lang="en-US" sz="2400" b="1" dirty="0"/>
          </a:p>
          <a:p>
            <a:pPr marL="457200" lvl="1" indent="0">
              <a:buNone/>
            </a:pPr>
            <a:r>
              <a:rPr lang="en-US" sz="2400" dirty="0"/>
              <a:t>The particulate matter, which is not collected by a capture system, which is entrained in the ambient air, and which is caused from human and/or natural activities, such as but not limited to, movement of soil, vehicles, equipment, blasting, and wind. </a:t>
            </a:r>
          </a:p>
        </p:txBody>
      </p:sp>
    </p:spTree>
    <p:extLst>
      <p:ext uri="{BB962C8B-B14F-4D97-AF65-F5344CB8AC3E}">
        <p14:creationId xmlns:p14="http://schemas.microsoft.com/office/powerpoint/2010/main" val="2601339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7384</TotalTime>
  <Words>1183</Words>
  <Application>Microsoft Office PowerPoint</Application>
  <PresentationFormat>On-screen Show (4:3)</PresentationFormat>
  <Paragraphs>100</Paragraphs>
  <Slides>22</Slides>
  <Notes>15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Century Gothic</vt:lpstr>
      <vt:lpstr>Office Theme</vt:lpstr>
      <vt:lpstr>Air Pollution Control  Hearing Board  Case No. 1377 NOV No. AQMV22-0016/0017 Metcalf Builders Stonebrook Apartments Sparks, Nevada   </vt:lpstr>
      <vt:lpstr>Topics of Discussion</vt:lpstr>
      <vt:lpstr>Washoe County Health District  Air Quality Management Division</vt:lpstr>
      <vt:lpstr>Washoe County Health District  Air Quality Management Division</vt:lpstr>
      <vt:lpstr>Washoe County Health District  Air Quality Management Division</vt:lpstr>
      <vt:lpstr>Washoe County Health District  Air Quality Management Division</vt:lpstr>
      <vt:lpstr>Washoe County Health District  Air Quality Management Division</vt:lpstr>
      <vt:lpstr>Washoe County Health District  Air Quality Management Division</vt:lpstr>
      <vt:lpstr>Washoe County Health District  Air Quality Management Division</vt:lpstr>
      <vt:lpstr>Washoe County Health District  Air Quality Management Division</vt:lpstr>
      <vt:lpstr>Washoe County Health District  Air Quality Management Division</vt:lpstr>
      <vt:lpstr>PowerPoint Presentation</vt:lpstr>
      <vt:lpstr>PowerPoint Presentation</vt:lpstr>
      <vt:lpstr>Washoe County Health District  Air Quality Management Division</vt:lpstr>
      <vt:lpstr>Washoe County Health District  Air Quality Management Division</vt:lpstr>
      <vt:lpstr>Washoe County Health District  Air Quality Management Division</vt:lpstr>
      <vt:lpstr>Washoe County Health District  Air Quality Management Division</vt:lpstr>
      <vt:lpstr>Washoe County Health District  Air Quality Management Division</vt:lpstr>
      <vt:lpstr>Washoe County Health District  Air Quality Management Division</vt:lpstr>
      <vt:lpstr>Washoe County Health District  Air Quality Management Division</vt:lpstr>
      <vt:lpstr>Washoe County Health District  Air Quality Management Division</vt:lpstr>
      <vt:lpstr>Questions?</vt:lpstr>
    </vt:vector>
  </TitlesOfParts>
  <Company>Washoe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Restori, Joshua</cp:lastModifiedBy>
  <cp:revision>149</cp:revision>
  <cp:lastPrinted>2021-02-17T01:27:42Z</cp:lastPrinted>
  <dcterms:created xsi:type="dcterms:W3CDTF">2018-01-16T21:56:05Z</dcterms:created>
  <dcterms:modified xsi:type="dcterms:W3CDTF">2022-10-13T20:04:13Z</dcterms:modified>
</cp:coreProperties>
</file>