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3" r:id="rId6"/>
    <p:sldId id="265" r:id="rId7"/>
    <p:sldId id="267" r:id="rId8"/>
    <p:sldId id="274" r:id="rId9"/>
    <p:sldId id="275" r:id="rId10"/>
    <p:sldId id="277" r:id="rId11"/>
    <p:sldId id="278" r:id="rId12"/>
    <p:sldId id="268" r:id="rId13"/>
    <p:sldId id="272" r:id="rId14"/>
    <p:sldId id="273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 autoAdjust="0"/>
    <p:restoredTop sz="84052" autoAdjust="0"/>
  </p:normalViewPr>
  <p:slideViewPr>
    <p:cSldViewPr>
      <p:cViewPr varScale="1">
        <p:scale>
          <a:sx n="96" d="100"/>
          <a:sy n="96" d="100"/>
        </p:scale>
        <p:origin x="20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, Wesley S" userId="8583e8a2-2536-4456-9c01-599e86d40434" providerId="ADAL" clId="{C3089B54-69D1-4269-8144-B1A67DDC50CC}"/>
    <pc:docChg chg="custSel modSld">
      <pc:chgData name="Rubio, Wesley S" userId="8583e8a2-2536-4456-9c01-599e86d40434" providerId="ADAL" clId="{C3089B54-69D1-4269-8144-B1A67DDC50CC}" dt="2021-10-27T20:42:05.046" v="118" actId="6549"/>
      <pc:docMkLst>
        <pc:docMk/>
      </pc:docMkLst>
      <pc:sldChg chg="modSp mod">
        <pc:chgData name="Rubio, Wesley S" userId="8583e8a2-2536-4456-9c01-599e86d40434" providerId="ADAL" clId="{C3089B54-69D1-4269-8144-B1A67DDC50CC}" dt="2021-10-27T20:40:48.661" v="70" actId="20577"/>
        <pc:sldMkLst>
          <pc:docMk/>
          <pc:sldMk cId="2142657082" sldId="268"/>
        </pc:sldMkLst>
        <pc:spChg chg="mod">
          <ac:chgData name="Rubio, Wesley S" userId="8583e8a2-2536-4456-9c01-599e86d40434" providerId="ADAL" clId="{C3089B54-69D1-4269-8144-B1A67DDC50CC}" dt="2021-10-27T20:40:48.661" v="70" actId="20577"/>
          <ac:spMkLst>
            <pc:docMk/>
            <pc:sldMk cId="2142657082" sldId="268"/>
            <ac:spMk id="3" creationId="{00000000-0000-0000-0000-000000000000}"/>
          </ac:spMkLst>
        </pc:spChg>
      </pc:sldChg>
      <pc:sldChg chg="modSp mod">
        <pc:chgData name="Rubio, Wesley S" userId="8583e8a2-2536-4456-9c01-599e86d40434" providerId="ADAL" clId="{C3089B54-69D1-4269-8144-B1A67DDC50CC}" dt="2021-10-27T20:41:35.262" v="95" actId="6549"/>
        <pc:sldMkLst>
          <pc:docMk/>
          <pc:sldMk cId="1212949961" sldId="272"/>
        </pc:sldMkLst>
        <pc:spChg chg="mod">
          <ac:chgData name="Rubio, Wesley S" userId="8583e8a2-2536-4456-9c01-599e86d40434" providerId="ADAL" clId="{C3089B54-69D1-4269-8144-B1A67DDC50CC}" dt="2021-10-27T20:41:35.262" v="95" actId="6549"/>
          <ac:spMkLst>
            <pc:docMk/>
            <pc:sldMk cId="1212949961" sldId="272"/>
            <ac:spMk id="3" creationId="{00000000-0000-0000-0000-000000000000}"/>
          </ac:spMkLst>
        </pc:spChg>
      </pc:sldChg>
      <pc:sldChg chg="modSp mod">
        <pc:chgData name="Rubio, Wesley S" userId="8583e8a2-2536-4456-9c01-599e86d40434" providerId="ADAL" clId="{C3089B54-69D1-4269-8144-B1A67DDC50CC}" dt="2021-10-27T20:42:05.046" v="118" actId="6549"/>
        <pc:sldMkLst>
          <pc:docMk/>
          <pc:sldMk cId="835326325" sldId="273"/>
        </pc:sldMkLst>
        <pc:spChg chg="mod">
          <ac:chgData name="Rubio, Wesley S" userId="8583e8a2-2536-4456-9c01-599e86d40434" providerId="ADAL" clId="{C3089B54-69D1-4269-8144-B1A67DDC50CC}" dt="2021-10-27T20:42:05.046" v="118" actId="6549"/>
          <ac:spMkLst>
            <pc:docMk/>
            <pc:sldMk cId="835326325" sldId="27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5" y="2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4B4B4-7F18-4BF9-99FF-3A065F7B28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30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5" y="8772530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01D1-49EE-4261-9D63-0D71E94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37E9F-DFF0-4A3D-838D-D31B906AC8C0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251631F-96C1-4D80-8576-E75E7DDC5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0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1631F-96C1-4D80-8576-E75E7DDC5C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8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51" y="2057400"/>
            <a:ext cx="7772400" cy="1470025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6035-5432-481E-A222-9F5BC8B79E3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417445" cy="8636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087110"/>
            <a:ext cx="623570" cy="54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33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80C5-8504-47C6-8274-7F07AF91ECE6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1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7C4D-C9F0-4CA6-AA3B-B1F0654FC87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5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6725-CDCB-4CBA-883E-736044712D84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53B5-8EC8-4868-BFF7-6335575A291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E54-DF75-4754-B194-BE118D0B555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9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CCA-1BBB-49DA-9F0F-080918EE158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EA75-105C-4740-9D17-88958FFA430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0419" y="1409195"/>
            <a:ext cx="1798705" cy="4394200"/>
            <a:chOff x="-98307" y="-5888"/>
            <a:chExt cx="1643792" cy="2121098"/>
          </a:xfrm>
          <a:solidFill>
            <a:srgbClr val="002060"/>
          </a:solidFill>
        </p:grpSpPr>
        <p:sp>
          <p:nvSpPr>
            <p:cNvPr id="8" name="Chevron 7"/>
            <p:cNvSpPr/>
            <p:nvPr/>
          </p:nvSpPr>
          <p:spPr>
            <a:xfrm rot="5400000">
              <a:off x="-350294" y="246099"/>
              <a:ext cx="2121098" cy="1617123"/>
            </a:xfrm>
            <a:prstGeom prst="chevr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Chevron 4"/>
            <p:cNvSpPr/>
            <p:nvPr/>
          </p:nvSpPr>
          <p:spPr>
            <a:xfrm>
              <a:off x="-98307" y="742383"/>
              <a:ext cx="1643792" cy="63633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2379124" y="1219200"/>
            <a:ext cx="6688676" cy="4648200"/>
          </a:xfrm>
          <a:prstGeom prst="roundRect">
            <a:avLst/>
          </a:prstGeom>
          <a:noFill/>
          <a:ln w="28575" cap="rnd" cmpd="sng">
            <a:solidFill>
              <a:srgbClr val="00206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2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857B-46DD-497F-81CA-3BF307D8674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9579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9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051"/>
            <a:ext cx="3008313" cy="3867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2261-D7C4-4D17-9331-191EDB87FD61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F7B9-0E07-4F4E-9FEC-55B39215926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FF56B-21FC-4715-9926-79FA5E6C9C7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8BC3-FDC1-45B8-982E-9F548511F2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417445" cy="8636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087110"/>
            <a:ext cx="623570" cy="54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7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417445" cy="86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46" y="2438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Proposed WCHD Underground Storage Tank Permits &amp; Fees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4958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Contacts:</a:t>
            </a:r>
          </a:p>
          <a:p>
            <a:pPr algn="ctr"/>
            <a:r>
              <a:rPr lang="en-US" sz="3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Wesley Rubio &amp; Luke Franklin</a:t>
            </a:r>
          </a:p>
          <a:p>
            <a:pPr algn="ctr"/>
            <a:r>
              <a:rPr lang="en-US" sz="3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775-328-2434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1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6087110"/>
            <a:ext cx="623570" cy="54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80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WCHD Permit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February 27, 2014, the DBOH directed the WCHD that fees reflect the full cost of service provision, including a proportional share of infrastructure support</a:t>
            </a:r>
          </a:p>
          <a:p>
            <a:r>
              <a:rPr lang="en-US" sz="2400" dirty="0"/>
              <a:t>WCHD maintains interlocal agreement with NDEP at $100,000</a:t>
            </a:r>
          </a:p>
          <a:p>
            <a:pPr lvl="1"/>
            <a:r>
              <a:rPr lang="en-US" sz="2400" dirty="0"/>
              <a:t>Monies offset UST Program costs</a:t>
            </a:r>
          </a:p>
          <a:p>
            <a:r>
              <a:rPr lang="en-US" sz="2400" dirty="0"/>
              <a:t>$875.00 – Annual Permit Fees for:</a:t>
            </a:r>
          </a:p>
          <a:p>
            <a:pPr lvl="1"/>
            <a:r>
              <a:rPr lang="en-US" sz="2400" dirty="0"/>
              <a:t>underground storage tanks at fueling stations </a:t>
            </a:r>
          </a:p>
          <a:p>
            <a:pPr lvl="1"/>
            <a:r>
              <a:rPr lang="en-US" sz="2400" dirty="0"/>
              <a:t>underground tanks for emergency generators</a:t>
            </a:r>
          </a:p>
          <a:p>
            <a:pPr lvl="1"/>
            <a:r>
              <a:rPr lang="en-US" sz="2400" dirty="0"/>
              <a:t>underground tanks for waste oil</a:t>
            </a:r>
          </a:p>
          <a:p>
            <a:pPr marL="457200" lvl="1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1294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Should the DBOH approve the proposed permits and fees;</a:t>
            </a:r>
          </a:p>
          <a:p>
            <a:pPr lvl="1"/>
            <a:r>
              <a:rPr lang="en-US" sz="2400" dirty="0"/>
              <a:t>All facilities are notified after January 1, 2022</a:t>
            </a:r>
          </a:p>
          <a:p>
            <a:pPr lvl="1"/>
            <a:r>
              <a:rPr lang="en-US" sz="2400" dirty="0"/>
              <a:t>Permits and fees required no later than July 1, 2022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Provides 6 months of lead time to work with facilities to obtain appropriate operating permits with WCHD</a:t>
            </a:r>
          </a:p>
        </p:txBody>
      </p:sp>
    </p:spTree>
    <p:extLst>
      <p:ext uri="{BB962C8B-B14F-4D97-AF65-F5344CB8AC3E}">
        <p14:creationId xmlns:p14="http://schemas.microsoft.com/office/powerpoint/2010/main" val="83532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8BC3-FDC1-45B8-982E-9F548511F261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819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90472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USTs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Washoe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1828800"/>
            <a:ext cx="6096000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Calibri"/>
                <a:cs typeface="Times New Roman"/>
              </a:rPr>
              <a:t>Program implemented in 1989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ea typeface="Calibri"/>
                <a:cs typeface="Times New Roman"/>
              </a:rPr>
              <a:t>WCHD has performed routine UST inspections under the interlocal agreement with NDEP through October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3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Why we are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1DC1B-99FF-47EF-A3C7-F370F642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3" b="2515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sz="1600" b="1"/>
          </a:p>
          <a:p>
            <a:r>
              <a:rPr lang="en-US" sz="1600"/>
              <a:t>WCHD is working with NDEP</a:t>
            </a:r>
          </a:p>
          <a:p>
            <a:r>
              <a:rPr lang="en-US" sz="1600"/>
              <a:t>Re-establish WCHD as the regulatory authority for the Underground Storage Tank Program</a:t>
            </a:r>
          </a:p>
          <a:p>
            <a:pPr lvl="1"/>
            <a:r>
              <a:rPr lang="en-US" sz="1600"/>
              <a:t>UST Inspections, Release Determination, and continuation of Underground Storage Tank installation plan review, approval, and permitting through construction review.</a:t>
            </a:r>
          </a:p>
          <a:p>
            <a:pPr marL="0" lv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431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413" y="76200"/>
            <a:ext cx="4026427" cy="1143000"/>
          </a:xfrm>
        </p:spPr>
        <p:txBody>
          <a:bodyPr anchor="ctr">
            <a:normAutofit/>
          </a:bodyPr>
          <a:lstStyle/>
          <a:p>
            <a:r>
              <a:rPr lang="en-US" sz="3100" dirty="0"/>
              <a:t>UST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62000"/>
            <a:ext cx="5614060" cy="1806574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sz="1600" b="1" dirty="0"/>
          </a:p>
          <a:p>
            <a:r>
              <a:rPr lang="en-US" sz="1600" dirty="0"/>
              <a:t>Physical inspection of site, including opening all dispensers, fill ports, sump lids, controls, alarms, etc.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DD49C-4D70-4A6E-B887-1F262673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4" r="-1" b="17663"/>
          <a:stretch/>
        </p:blipFill>
        <p:spPr>
          <a:xfrm>
            <a:off x="0" y="2057400"/>
            <a:ext cx="9150876" cy="3942449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181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17A5-0FBC-4D6E-B565-4B614A83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295399"/>
            <a:ext cx="3840085" cy="762519"/>
          </a:xfrm>
        </p:spPr>
        <p:txBody>
          <a:bodyPr>
            <a:normAutofit/>
          </a:bodyPr>
          <a:lstStyle/>
          <a:p>
            <a:r>
              <a:rPr lang="en-US" dirty="0"/>
              <a:t>UST Insp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1C2A-FDB2-4203-9717-D0D17777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Record keeping review: required 30-day monitoring, annual testing, 3-year testing, proof of financial responsibility, staff training documentation, etc.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 and Letter writing, re-inspection of deficiencies, submittal and review of missing documentation, onsite education, Federal and State UST requirements, discussion with operator and permit holder, issuance of NOVs, etc.</a:t>
            </a:r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D9852-3139-478B-888A-947ABCE7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8E8BC3-FDC1-45B8-982E-9F548511F26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84BE1-A1D9-4539-A9EB-CF9A6F715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3" r="1272"/>
          <a:stretch/>
        </p:blipFill>
        <p:spPr>
          <a:xfrm>
            <a:off x="4710623" y="10"/>
            <a:ext cx="4430064" cy="6037252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528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359B0-64E3-416A-BA1E-C3592AB3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>
            <a:normAutofit/>
          </a:bodyPr>
          <a:lstStyle/>
          <a:p>
            <a:pPr algn="r"/>
            <a:r>
              <a:rPr lang="en-US" sz="3400">
                <a:solidFill>
                  <a:schemeClr val="accent1"/>
                </a:solidFill>
              </a:rPr>
              <a:t>UST Installation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picture containing red&#10;&#10;Description automatically generated">
            <a:extLst>
              <a:ext uri="{FF2B5EF4-FFF2-40B4-BE49-F238E27FC236}">
                <a16:creationId xmlns:a16="http://schemas.microsoft.com/office/drawing/2014/main" id="{40249C59-76CF-473B-B419-597602C02B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98" y="459396"/>
            <a:ext cx="4729226" cy="3085573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4D0C903-2A5E-4B55-A79C-806CCD535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99" y="3589337"/>
            <a:ext cx="4174638" cy="2688701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B4248-734F-49FB-9D61-532AFDDC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8E8BC3-FDC1-45B8-982E-9F548511F261}" type="slidenum">
              <a:rPr lang="en-US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359B0-64E3-416A-BA1E-C3592AB3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UST Piping Installation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close-up of some cables&#10;&#10;Description automatically generated with low confidence">
            <a:extLst>
              <a:ext uri="{FF2B5EF4-FFF2-40B4-BE49-F238E27FC236}">
                <a16:creationId xmlns:a16="http://schemas.microsoft.com/office/drawing/2014/main" id="{244413A0-32D0-4915-B253-5596811FC9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59" y="478902"/>
            <a:ext cx="2096639" cy="2951985"/>
          </a:xfrm>
        </p:spPr>
      </p:pic>
      <p:pic>
        <p:nvPicPr>
          <p:cNvPr id="6" name="Content Placeholder 5" descr="A picture containing ground, dirty&#10;&#10;Description automatically generated">
            <a:extLst>
              <a:ext uri="{FF2B5EF4-FFF2-40B4-BE49-F238E27FC236}">
                <a16:creationId xmlns:a16="http://schemas.microsoft.com/office/drawing/2014/main" id="{B79E3606-9F4D-4FA0-9163-DD6B0862CD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589337"/>
            <a:ext cx="2209354" cy="2726861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B4248-734F-49FB-9D61-532AFDDC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8E8BC3-FDC1-45B8-982E-9F548511F261}" type="slidenum">
              <a:rPr lang="en-US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359B0-64E3-416A-BA1E-C3592AB3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UST Removal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icture containing ground, outdoor, outdoor object, stone&#10;&#10;Description automatically generated">
            <a:extLst>
              <a:ext uri="{FF2B5EF4-FFF2-40B4-BE49-F238E27FC236}">
                <a16:creationId xmlns:a16="http://schemas.microsoft.com/office/drawing/2014/main" id="{9702DA2F-0EA3-4D7D-BA5A-6F5FB770B5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768311"/>
            <a:ext cx="4155483" cy="2743200"/>
          </a:xfrm>
        </p:spPr>
      </p:pic>
      <p:pic>
        <p:nvPicPr>
          <p:cNvPr id="6" name="Content Placeholder 5" descr="A picture containing outdoor, ground, sky, dirt&#10;&#10;Description automatically generated">
            <a:extLst>
              <a:ext uri="{FF2B5EF4-FFF2-40B4-BE49-F238E27FC236}">
                <a16:creationId xmlns:a16="http://schemas.microsoft.com/office/drawing/2014/main" id="{EB9D0AA9-1C01-4DE2-8CC5-36B6AB2EBD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2" y="3589337"/>
            <a:ext cx="3920894" cy="250059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B4248-734F-49FB-9D61-532AFDDC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8E8BC3-FDC1-45B8-982E-9F548511F261}" type="slidenum">
              <a:rPr lang="en-US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6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UST Streamlined</a:t>
            </a:r>
            <a:br>
              <a:rPr lang="en-US" dirty="0"/>
            </a:br>
            <a:r>
              <a:rPr lang="en-US" dirty="0"/>
              <a:t>(Past to Proposed)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2800" b="1" dirty="0"/>
          </a:p>
          <a:p>
            <a:r>
              <a:rPr lang="en-US" dirty="0"/>
              <a:t>Prior UST program was staffed at 1.64 FTE’s</a:t>
            </a:r>
          </a:p>
          <a:p>
            <a:r>
              <a:rPr lang="en-US" dirty="0"/>
              <a:t>Proposed program staff is 1.1 FTE’s</a:t>
            </a:r>
          </a:p>
          <a:p>
            <a:r>
              <a:rPr lang="en-US" dirty="0"/>
              <a:t>Proposed will be a higher level of service</a:t>
            </a:r>
          </a:p>
          <a:p>
            <a:pPr lvl="1"/>
            <a:r>
              <a:rPr lang="en-US" dirty="0"/>
              <a:t>Physical Inspection every other year</a:t>
            </a:r>
          </a:p>
          <a:p>
            <a:pPr lvl="1"/>
            <a:r>
              <a:rPr lang="en-US" dirty="0"/>
              <a:t>Compliance follow-up every other year to ensure compliance with EPA and State of Nevada, NDEP</a:t>
            </a:r>
          </a:p>
          <a:p>
            <a:pPr lvl="1"/>
            <a:r>
              <a:rPr lang="en-US" dirty="0"/>
              <a:t>109 physical site inspections annually</a:t>
            </a:r>
          </a:p>
          <a:p>
            <a:pPr lvl="1"/>
            <a:r>
              <a:rPr lang="en-US" dirty="0"/>
              <a:t>109 compliance inspections annually</a:t>
            </a:r>
          </a:p>
        </p:txBody>
      </p:sp>
    </p:spTree>
    <p:extLst>
      <p:ext uri="{BB962C8B-B14F-4D97-AF65-F5344CB8AC3E}">
        <p14:creationId xmlns:p14="http://schemas.microsoft.com/office/powerpoint/2010/main" val="214265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FF7471F18084DBCF57C4ADCA5BFE6" ma:contentTypeVersion="15" ma:contentTypeDescription="Create a new document." ma:contentTypeScope="" ma:versionID="504e661ce0db4f0cc56b6f0466c1cfce">
  <xsd:schema xmlns:xsd="http://www.w3.org/2001/XMLSchema" xmlns:xs="http://www.w3.org/2001/XMLSchema" xmlns:p="http://schemas.microsoft.com/office/2006/metadata/properties" xmlns:ns2="547dda45-4057-4350-9eeb-f599deafc5b3" xmlns:ns3="c4fb5d73-c066-4a96-b34e-5280fd73bd7f" targetNamespace="http://schemas.microsoft.com/office/2006/metadata/properties" ma:root="true" ma:fieldsID="46157e7655f7af93bcd3833fbe3f3c73" ns2:_="" ns3:_="">
    <xsd:import namespace="547dda45-4057-4350-9eeb-f599deafc5b3"/>
    <xsd:import namespace="c4fb5d73-c066-4a96-b34e-5280fd73bd7f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  <xsd:element ref="ns2:Categor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dda45-4057-4350-9eeb-f599deafc5b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Category" ma:index="4" nillable="true" ma:displayName="Category" ma:default="Forms" ma:format="Dropdown" ma:internalName="Category" ma:readOnly="false">
      <xsd:simpleType>
        <xsd:restriction base="dms:Choice">
          <xsd:enumeration value="CCHS"/>
          <xsd:enumeration value="Forms"/>
          <xsd:enumeration value="Info"/>
          <xsd:enumeration value="Other"/>
          <xsd:enumeration value="Policies and Procedures"/>
          <xsd:enumeration value="Quality Improvement"/>
          <xsd:enumeration value="Style Guide"/>
          <xsd:enumeration value="Workforce Development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b5d73-c066-4a96-b34e-5280fd73b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47dda45-4057-4350-9eeb-f599deafc5b3">Style Guide</Category>
    <PublishingExpirationDate xmlns="547dda45-4057-4350-9eeb-f599deafc5b3" xsi:nil="true"/>
    <PublishingStartDate xmlns="547dda45-4057-4350-9eeb-f599deafc5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16C4A7-0AFD-45D8-99F7-D8E9B273DC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dda45-4057-4350-9eeb-f599deafc5b3"/>
    <ds:schemaRef ds:uri="c4fb5d73-c066-4a96-b34e-5280fd73b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1EBA7-44FA-4D87-B6A0-7013CEB70B6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c4fb5d73-c066-4a96-b34e-5280fd73bd7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47dda45-4057-4350-9eeb-f599deafc5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9C69DB-A442-4AE3-B07A-E50E2E3129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8027</TotalTime>
  <Words>365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Why we are here</vt:lpstr>
      <vt:lpstr>UST Inspections</vt:lpstr>
      <vt:lpstr>UST Insp</vt:lpstr>
      <vt:lpstr>UST Installation</vt:lpstr>
      <vt:lpstr>UST Piping Installation</vt:lpstr>
      <vt:lpstr>UST Removal</vt:lpstr>
      <vt:lpstr>UST Streamlined (Past to Proposed)</vt:lpstr>
      <vt:lpstr>Proposed WCHD Permit Fee</vt:lpstr>
      <vt:lpstr>Implementation Plan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Rubio, Wesley S</cp:lastModifiedBy>
  <cp:revision>211</cp:revision>
  <cp:lastPrinted>2018-02-08T17:50:40Z</cp:lastPrinted>
  <dcterms:created xsi:type="dcterms:W3CDTF">2015-01-23T00:51:49Z</dcterms:created>
  <dcterms:modified xsi:type="dcterms:W3CDTF">2021-10-27T20:43:45Z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0x01010053EFF7471F18084DBCF57C4ADCA5BFE6</vt:lpwstr>
  </property>
  <property fmtid="{D5CDD505-2E9C-101B-9397-08002B2CF9AE}" pid="3" name="URL">
    <vt:lpwstr/>
  </property>
</Properties>
</file>