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5219B-B61F-FC4C-8E67-01BA04C462F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A449F-40B1-6C46-B288-D950E137D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05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7CD-BA3C-604D-9D05-1A3454635FFE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0038-8F9C-034C-B5F8-A45C337A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4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7CD-BA3C-604D-9D05-1A3454635FFE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0038-8F9C-034C-B5F8-A45C337A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7CD-BA3C-604D-9D05-1A3454635FFE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0038-8F9C-034C-B5F8-A45C337A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7CD-BA3C-604D-9D05-1A3454635FFE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0038-8F9C-034C-B5F8-A45C337A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8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7CD-BA3C-604D-9D05-1A3454635FFE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0038-8F9C-034C-B5F8-A45C337A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1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7CD-BA3C-604D-9D05-1A3454635FFE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0038-8F9C-034C-B5F8-A45C337A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1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7CD-BA3C-604D-9D05-1A3454635FFE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0038-8F9C-034C-B5F8-A45C337A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7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7CD-BA3C-604D-9D05-1A3454635FFE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0038-8F9C-034C-B5F8-A45C337A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3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7CD-BA3C-604D-9D05-1A3454635FFE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0038-8F9C-034C-B5F8-A45C337A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7CD-BA3C-604D-9D05-1A3454635FFE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0038-8F9C-034C-B5F8-A45C337A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7CD-BA3C-604D-9D05-1A3454635FFE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0038-8F9C-034C-B5F8-A45C337A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9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2C7CD-BA3C-604D-9D05-1A3454635FFE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30038-8F9C-034C-B5F8-A45C337A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COVID-19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Reka Danko, M.D. </a:t>
            </a:r>
          </a:p>
          <a:p>
            <a:endParaRPr lang="en-US" dirty="0" smtClean="0"/>
          </a:p>
          <a:p>
            <a:r>
              <a:rPr lang="en-US" dirty="0" smtClean="0"/>
              <a:t>October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3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the lungs open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collapsing bases of the lungs</a:t>
            </a:r>
          </a:p>
          <a:p>
            <a:pPr lvl="1"/>
            <a:r>
              <a:rPr lang="en-US" dirty="0" smtClean="0"/>
              <a:t>Lay on stomach or sides, preferred over laying on back</a:t>
            </a:r>
          </a:p>
          <a:p>
            <a:pPr lvl="1"/>
            <a:r>
              <a:rPr lang="en-US" dirty="0" smtClean="0"/>
              <a:t>Move around to encourage deep breathing, walk at side of bed, intermittent deep breathing exercises and/or use an incentive spirometer to open the lung bases </a:t>
            </a:r>
          </a:p>
          <a:p>
            <a:pPr lvl="1"/>
            <a:r>
              <a:rPr lang="en-US" dirty="0" smtClean="0"/>
              <a:t>Avoid smoking, </a:t>
            </a:r>
            <a:r>
              <a:rPr lang="en-US" dirty="0" err="1" smtClean="0"/>
              <a:t>vaping</a:t>
            </a:r>
            <a:r>
              <a:rPr lang="en-US" dirty="0" smtClean="0"/>
              <a:t>, and other harmful exposures in the lungs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1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575" y="2024029"/>
            <a:ext cx="1711425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Outpatient/Ambulatory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Medications in treatment of COVID</a:t>
            </a:r>
            <a:br>
              <a:rPr lang="en-US" sz="2000" dirty="0" smtClean="0"/>
            </a:br>
            <a:r>
              <a:rPr lang="en-US" sz="2000" dirty="0" smtClean="0"/>
              <a:t>updated October 2021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26630"/>
              </p:ext>
            </p:extLst>
          </p:nvPr>
        </p:nvGraphicFramePr>
        <p:xfrm>
          <a:off x="178871" y="697651"/>
          <a:ext cx="6997700" cy="480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4" imgW="6997700" imgH="4140200" progId="Word.Document.12">
                  <p:embed/>
                </p:oleObj>
              </mc:Choice>
              <mc:Fallback>
                <p:oleObj name="Document" r:id="rId4" imgW="6997700" imgH="414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871" y="697651"/>
                        <a:ext cx="6997700" cy="4801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21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374" y="2024029"/>
            <a:ext cx="1711425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Medications for hospitalized patients in treatment of COVID</a:t>
            </a:r>
            <a:br>
              <a:rPr lang="en-US" sz="2000" dirty="0" smtClean="0"/>
            </a:br>
            <a:r>
              <a:rPr lang="en-US" sz="2000" dirty="0" smtClean="0"/>
              <a:t>updated October 2021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177938"/>
              </p:ext>
            </p:extLst>
          </p:nvPr>
        </p:nvGraphicFramePr>
        <p:xfrm>
          <a:off x="267371" y="160996"/>
          <a:ext cx="6511261" cy="649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6997700" imgH="7975600" progId="Word.Document.12">
                  <p:embed/>
                </p:oleObj>
              </mc:Choice>
              <mc:Fallback>
                <p:oleObj name="Document" r:id="rId4" imgW="6997700" imgH="797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371" y="160996"/>
                        <a:ext cx="6511261" cy="6498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80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15" y="2024029"/>
            <a:ext cx="2021085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Medications</a:t>
            </a:r>
            <a:br>
              <a:rPr lang="en-US" sz="2000" dirty="0" smtClean="0"/>
            </a:br>
            <a:r>
              <a:rPr lang="en-US" sz="2000" dirty="0" smtClean="0"/>
              <a:t>not recommended or for use only in clinical trials in treatment of COVID</a:t>
            </a:r>
            <a:br>
              <a:rPr lang="en-US" sz="2000" dirty="0" smtClean="0"/>
            </a:br>
            <a:r>
              <a:rPr lang="en-US" sz="2000" dirty="0" smtClean="0"/>
              <a:t>updated October 2021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349131"/>
              </p:ext>
            </p:extLst>
          </p:nvPr>
        </p:nvGraphicFramePr>
        <p:xfrm>
          <a:off x="125215" y="286216"/>
          <a:ext cx="6997700" cy="6439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4" imgW="6997700" imgH="3276600" progId="Word.Document.12">
                  <p:embed/>
                </p:oleObj>
              </mc:Choice>
              <mc:Fallback>
                <p:oleObj name="Document" r:id="rId4" imgW="6997700" imgH="327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215" y="286216"/>
                        <a:ext cx="6997700" cy="6439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21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Reka Danko, MD</a:t>
            </a:r>
          </a:p>
          <a:p>
            <a:pPr marL="0" indent="0" algn="ctr">
              <a:buNone/>
            </a:pPr>
            <a:r>
              <a:rPr lang="en-US" sz="1800" dirty="0" smtClean="0"/>
              <a:t>Board Certified, Internal Medicine and Addiction Medicine</a:t>
            </a:r>
          </a:p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71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COVID-19?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446077" cy="5966505"/>
          </a:xfrm>
        </p:spPr>
        <p:txBody>
          <a:bodyPr>
            <a:noAutofit/>
          </a:bodyPr>
          <a:lstStyle/>
          <a:p>
            <a:r>
              <a:rPr lang="en-US" sz="2000" dirty="0" smtClean="0"/>
              <a:t>Virus is a type of Coronavirus </a:t>
            </a:r>
          </a:p>
          <a:p>
            <a:r>
              <a:rPr lang="en-US" sz="2000" dirty="0" smtClean="0"/>
              <a:t>Specifically SARS-CoV-2 (Severe Acute Respiratory Syndrome Coronavirus 2)</a:t>
            </a:r>
          </a:p>
          <a:p>
            <a:r>
              <a:rPr lang="en-US" sz="2000" dirty="0" smtClean="0"/>
              <a:t>Transmits from person to person by respiratory particles (coughing, sneezing, talking in close range to another person) </a:t>
            </a:r>
          </a:p>
          <a:p>
            <a:r>
              <a:rPr lang="en-US" sz="2000" dirty="0" smtClean="0"/>
              <a:t>Infection also carries on hands and contaminated surfaces (for example door handles, keyboards, phones, steering wheels)</a:t>
            </a:r>
          </a:p>
          <a:p>
            <a:r>
              <a:rPr lang="en-US" sz="2000" dirty="0" smtClean="0"/>
              <a:t>Transmission of infection begins prior to development of symptoms and some carry COVID-19 infection without symptoms</a:t>
            </a:r>
            <a:endParaRPr lang="en-US" sz="2000" dirty="0"/>
          </a:p>
          <a:p>
            <a:pPr lvl="1"/>
            <a:r>
              <a:rPr lang="en-US" sz="2000" dirty="0" smtClean="0"/>
              <a:t>Virus invades a host (human) and then has to replicate and grow and cause illness or be stopped by the immune system</a:t>
            </a:r>
          </a:p>
          <a:p>
            <a:pPr lvl="1"/>
            <a:r>
              <a:rPr lang="en-US" sz="2000" dirty="0" smtClean="0"/>
              <a:t>Most highly contagious in the time when virus is replicating and growing inside of the host</a:t>
            </a:r>
          </a:p>
          <a:p>
            <a:r>
              <a:rPr lang="en-US" sz="2000" dirty="0" smtClean="0"/>
              <a:t>Viruses find </a:t>
            </a:r>
            <a:r>
              <a:rPr lang="en-US" sz="2000" dirty="0" smtClean="0"/>
              <a:t>a host in which to replicate </a:t>
            </a:r>
            <a:r>
              <a:rPr lang="mr-IN" sz="2000" dirty="0" smtClean="0"/>
              <a:t>–</a:t>
            </a:r>
            <a:r>
              <a:rPr lang="en-US" sz="2000" dirty="0" smtClean="0"/>
              <a:t> therefore virus may make variants for its own </a:t>
            </a:r>
            <a:r>
              <a:rPr lang="en-US" sz="2000" dirty="0" smtClean="0"/>
              <a:t>replication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886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COVID 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Distancing, avoiding crowds</a:t>
            </a:r>
          </a:p>
          <a:p>
            <a:r>
              <a:rPr lang="en-US" dirty="0" smtClean="0"/>
              <a:t>Washing hands (using sanitizer) and wiping common touch surfaces which may be contaminated</a:t>
            </a:r>
          </a:p>
          <a:p>
            <a:r>
              <a:rPr lang="en-US" dirty="0" smtClean="0"/>
              <a:t>Appropriate mask wearing </a:t>
            </a:r>
          </a:p>
          <a:p>
            <a:pPr lvl="1"/>
            <a:r>
              <a:rPr lang="en-US" dirty="0" smtClean="0"/>
              <a:t>Avoid touching your face</a:t>
            </a:r>
            <a:endParaRPr lang="en-US" dirty="0"/>
          </a:p>
          <a:p>
            <a:r>
              <a:rPr lang="en-US" dirty="0" smtClean="0"/>
              <a:t>Boosting natural immune system</a:t>
            </a:r>
          </a:p>
          <a:p>
            <a:r>
              <a:rPr lang="en-US" dirty="0" smtClean="0"/>
              <a:t>Vaccination </a:t>
            </a:r>
          </a:p>
        </p:txBody>
      </p:sp>
    </p:spTree>
    <p:extLst>
      <p:ext uri="{BB962C8B-B14F-4D97-AF65-F5344CB8AC3E}">
        <p14:creationId xmlns:p14="http://schemas.microsoft.com/office/powerpoint/2010/main" val="413873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immunity after COVID-19 infection?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63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Antibodies develop in the body after exposure to viral infections to attack that virus if encountered again</a:t>
            </a:r>
          </a:p>
          <a:p>
            <a:r>
              <a:rPr lang="en-US" dirty="0" smtClean="0"/>
              <a:t>Most patients develop antibodies to COVID-19, but the antibodies are variable </a:t>
            </a:r>
            <a:r>
              <a:rPr lang="mr-IN" dirty="0" smtClean="0"/>
              <a:t>–</a:t>
            </a:r>
            <a:r>
              <a:rPr lang="en-US" dirty="0" smtClean="0"/>
              <a:t> some do not develop antibodies and some develop small amounts of antibodies, antibodies are specific to the type of COVID-19 infection </a:t>
            </a:r>
          </a:p>
          <a:p>
            <a:r>
              <a:rPr lang="en-US" dirty="0" smtClean="0"/>
              <a:t>Antibody levels may decline over time </a:t>
            </a:r>
          </a:p>
          <a:p>
            <a:r>
              <a:rPr lang="en-US" dirty="0" smtClean="0"/>
              <a:t>Patients can become re-infected with COVID -19 after developing antibodies either due to declining antibody levels or due to virus variants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189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Worldwide </a:t>
            </a:r>
            <a:endParaRPr lang="en-US" dirty="0"/>
          </a:p>
          <a:p>
            <a:pPr lvl="1"/>
            <a:r>
              <a:rPr lang="en-US" dirty="0" smtClean="0"/>
              <a:t>23 different vaccines approved in at least 1 country</a:t>
            </a:r>
          </a:p>
          <a:p>
            <a:pPr lvl="1"/>
            <a:r>
              <a:rPr lang="en-US" dirty="0" smtClean="0"/>
              <a:t>145 vaccines in trial (37 in phase I, 59 phase II, 49 phase III) and 8 no longer progressing </a:t>
            </a:r>
          </a:p>
          <a:p>
            <a:pPr lvl="1"/>
            <a:r>
              <a:rPr lang="en-US" dirty="0" smtClean="0"/>
              <a:t>7 vaccinations approved by WHO</a:t>
            </a:r>
          </a:p>
          <a:p>
            <a:r>
              <a:rPr lang="en-US" dirty="0" smtClean="0"/>
              <a:t>United States</a:t>
            </a:r>
          </a:p>
          <a:p>
            <a:pPr lvl="1"/>
            <a:r>
              <a:rPr lang="en-US" dirty="0" smtClean="0"/>
              <a:t>Pfizer-</a:t>
            </a:r>
            <a:r>
              <a:rPr lang="en-US" dirty="0" err="1" smtClean="0"/>
              <a:t>BioNTech</a:t>
            </a:r>
            <a:r>
              <a:rPr lang="en-US" dirty="0" smtClean="0"/>
              <a:t> (</a:t>
            </a:r>
            <a:r>
              <a:rPr lang="en-US" dirty="0" err="1" smtClean="0"/>
              <a:t>Comirnaty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Moderna</a:t>
            </a:r>
            <a:endParaRPr lang="en-US" dirty="0" smtClean="0"/>
          </a:p>
          <a:p>
            <a:pPr lvl="1"/>
            <a:r>
              <a:rPr lang="en-US" dirty="0" err="1" smtClean="0"/>
              <a:t>Johnson&amp;Johnson</a:t>
            </a:r>
            <a:r>
              <a:rPr lang="en-US" dirty="0" smtClean="0"/>
              <a:t> also called Janssen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4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US Vaccines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795828"/>
              </p:ext>
            </p:extLst>
          </p:nvPr>
        </p:nvGraphicFramePr>
        <p:xfrm>
          <a:off x="1269892" y="846138"/>
          <a:ext cx="6997700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6997700" imgH="5880100" progId="Word.Document.12">
                  <p:embed/>
                </p:oleObj>
              </mc:Choice>
              <mc:Fallback>
                <p:oleObj name="Document" r:id="rId4" imgW="6997700" imgH="588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9892" y="846138"/>
                        <a:ext cx="6997700" cy="588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45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Lungs and breathing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66" y="1524000"/>
            <a:ext cx="8187074" cy="51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6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in the lungs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64034"/>
            <a:ext cx="4318000" cy="3989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61" y="1417638"/>
            <a:ext cx="4064000" cy="406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493522"/>
            <a:ext cx="342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Radiopaedia.org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4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Protecting yourself (before, during, and after COVID)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Keep immune system healthy </a:t>
            </a:r>
          </a:p>
          <a:p>
            <a:pPr lvl="1"/>
            <a:r>
              <a:rPr lang="en-US" dirty="0" smtClean="0"/>
              <a:t>Exercise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leep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ealthy eating</a:t>
            </a:r>
          </a:p>
          <a:p>
            <a:pPr lvl="1"/>
            <a:r>
              <a:rPr lang="en-US" dirty="0" smtClean="0"/>
              <a:t>Stay hydrated *important as some lose taste/smell with COVID infection </a:t>
            </a:r>
          </a:p>
          <a:p>
            <a:pPr lvl="1"/>
            <a:r>
              <a:rPr lang="en-US" dirty="0" smtClean="0"/>
              <a:t>Reducing stress</a:t>
            </a:r>
          </a:p>
          <a:p>
            <a:pPr lvl="1"/>
            <a:r>
              <a:rPr lang="en-US" dirty="0" smtClean="0"/>
              <a:t>Avoid smoking and </a:t>
            </a:r>
            <a:r>
              <a:rPr lang="en-US" dirty="0" err="1" smtClean="0"/>
              <a:t>vaping</a:t>
            </a:r>
            <a:endParaRPr lang="en-US" dirty="0" smtClean="0"/>
          </a:p>
          <a:p>
            <a:pPr lvl="1"/>
            <a:r>
              <a:rPr lang="en-US" dirty="0" smtClean="0"/>
              <a:t>Limit alcohol </a:t>
            </a:r>
          </a:p>
          <a:p>
            <a:r>
              <a:rPr lang="en-US" dirty="0" smtClean="0"/>
              <a:t>Boost the immune system</a:t>
            </a:r>
          </a:p>
          <a:p>
            <a:pPr lvl="1"/>
            <a:r>
              <a:rPr lang="en-US" dirty="0" smtClean="0"/>
              <a:t>Vitamins (Vitamin D, Vitamin C, Zinc)</a:t>
            </a:r>
          </a:p>
          <a:p>
            <a:pPr lvl="1"/>
            <a:r>
              <a:rPr lang="en-US" dirty="0" smtClean="0"/>
              <a:t>Vaccinations (COVID, influenza, pneumonia if indicated)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3481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22417</TotalTime>
  <Words>492</Words>
  <Application>Microsoft Macintosh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Document</vt:lpstr>
      <vt:lpstr>COVID-19 </vt:lpstr>
      <vt:lpstr>What is COVID-19?</vt:lpstr>
      <vt:lpstr>Prevention of COVID -19</vt:lpstr>
      <vt:lpstr>Natural immunity after COVID-19 infection?</vt:lpstr>
      <vt:lpstr>COVID-19 vaccines</vt:lpstr>
      <vt:lpstr>US Vaccines </vt:lpstr>
      <vt:lpstr>Lungs and breathing</vt:lpstr>
      <vt:lpstr>COVID in the lungs </vt:lpstr>
      <vt:lpstr>Protecting yourself (before, during, and after COVID)</vt:lpstr>
      <vt:lpstr>Keep the lungs open</vt:lpstr>
      <vt:lpstr> Outpatient/Ambulatory Medications in treatment of COVID updated October 2021</vt:lpstr>
      <vt:lpstr> Medications for hospitalized patients in treatment of COVID updated October 2021</vt:lpstr>
      <vt:lpstr>Medications not recommended or for use only in clinical trials in treatment of COVID updated October 2021</vt:lpstr>
      <vt:lpstr>PowerPoint Presentation</vt:lpstr>
    </vt:vector>
  </TitlesOfParts>
  <Company>Reka Danko MD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Community Update</dc:title>
  <dc:creator>Reka Danko</dc:creator>
  <cp:lastModifiedBy>Reka Danko</cp:lastModifiedBy>
  <cp:revision>15</cp:revision>
  <cp:lastPrinted>2021-10-28T19:36:27Z</cp:lastPrinted>
  <dcterms:created xsi:type="dcterms:W3CDTF">2021-10-12T18:02:14Z</dcterms:created>
  <dcterms:modified xsi:type="dcterms:W3CDTF">2021-10-28T20:06:11Z</dcterms:modified>
</cp:coreProperties>
</file>