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media/image3.jpg" ContentType="image/jpg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1" r:id="rId2"/>
    <p:sldId id="265" r:id="rId3"/>
    <p:sldId id="268" r:id="rId4"/>
    <p:sldId id="262" r:id="rId5"/>
    <p:sldId id="282" r:id="rId6"/>
    <p:sldId id="283" r:id="rId7"/>
    <p:sldId id="284" r:id="rId8"/>
    <p:sldId id="263" r:id="rId9"/>
    <p:sldId id="264" r:id="rId10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979" autoAdjust="0"/>
  </p:normalViewPr>
  <p:slideViewPr>
    <p:cSldViewPr>
      <p:cViewPr varScale="1">
        <p:scale>
          <a:sx n="56" d="100"/>
          <a:sy n="56" d="100"/>
        </p:scale>
        <p:origin x="153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CHIP Status of Objectives,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530216116117799"/>
          <c:y val="0.19371006324516543"/>
          <c:w val="0.72339345069994598"/>
          <c:h val="0.6727516022143714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9B1-4AAF-9AED-CF6944B1E62E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9B1-4AAF-9AED-CF6944B1E62E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9B1-4AAF-9AED-CF6944B1E62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Not completed</c:v>
                </c:pt>
                <c:pt idx="1">
                  <c:v>Progress</c:v>
                </c:pt>
                <c:pt idx="2">
                  <c:v>Completed </c:v>
                </c:pt>
              </c:strCache>
            </c:strRef>
          </c:cat>
          <c:val>
            <c:numRef>
              <c:f>Sheet1!$F$2:$F$4</c:f>
              <c:numCache>
                <c:formatCode>0%</c:formatCode>
                <c:ptCount val="3"/>
                <c:pt idx="0">
                  <c:v>0.1</c:v>
                </c:pt>
                <c:pt idx="1">
                  <c:v>0.33333333333333331</c:v>
                </c:pt>
                <c:pt idx="2">
                  <c:v>0.56666666666666665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9B1-4AAF-9AED-CF6944B1E6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5701838897021251E-2"/>
          <c:y val="0.85158840354189791"/>
          <c:w val="0.90705178222406202"/>
          <c:h val="0.148411596458102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Status of CHIP Housing and  Homelessness Objectives, 2021</a:t>
            </a:r>
          </a:p>
        </c:rich>
      </c:tx>
      <c:layout>
        <c:manualLayout>
          <c:xMode val="edge"/>
          <c:yMode val="edge"/>
          <c:x val="0.12588754236329197"/>
          <c:y val="3.637640423189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950276376783139"/>
          <c:y val="0.20420880279408907"/>
          <c:w val="0.72810117518564899"/>
          <c:h val="0.61857384610496768"/>
        </c:manualLayout>
      </c:layout>
      <c:pieChart>
        <c:varyColors val="1"/>
        <c:ser>
          <c:idx val="0"/>
          <c:order val="0"/>
          <c:spPr>
            <a:solidFill>
              <a:schemeClr val="accent3"/>
            </a:solidFill>
          </c:spPr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C50-4D51-8559-0EF8A80D154D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C50-4D51-8559-0EF8A80D154D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C50-4D51-8559-0EF8A80D154D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C50-4D51-8559-0EF8A80D154D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C50-4D51-8559-0EF8A80D154D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C50-4D51-8559-0EF8A80D15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Not completed</c:v>
                </c:pt>
                <c:pt idx="1">
                  <c:v>Progress</c:v>
                </c:pt>
                <c:pt idx="2">
                  <c:v>Completed 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</c:v>
                </c:pt>
                <c:pt idx="1">
                  <c:v>0.66666666666666663</c:v>
                </c:pt>
                <c:pt idx="2">
                  <c:v>0.33333333333333331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C50-4D51-8559-0EF8A80D15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415831543784299E-2"/>
          <c:y val="0.84207327556347211"/>
          <c:w val="0.97231985206394667"/>
          <c:h val="0.157926724436527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>
                <a:effectLst/>
              </a:rPr>
              <a:t>Status of CHIP Behavioral Health Objectives, 2021</a:t>
            </a:r>
            <a:endParaRPr lang="en-US" b="1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437115475384268"/>
          <c:y val="0.21495179024866373"/>
          <c:w val="0.72688739861620544"/>
          <c:h val="0.62255384752031773"/>
        </c:manualLayout>
      </c:layout>
      <c:pie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BCD-4B94-B56D-E77CFC0F1043}"/>
              </c:ext>
            </c:extLst>
          </c:dPt>
          <c:dPt>
            <c:idx val="1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BCD-4B94-B56D-E77CFC0F1043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BCD-4B94-B56D-E77CFC0F1043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BCD-4B94-B56D-E77CFC0F1043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6BCD-4B94-B56D-E77CFC0F1043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6BCD-4B94-B56D-E77CFC0F10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Not completed</c:v>
                </c:pt>
                <c:pt idx="1">
                  <c:v>Progress</c:v>
                </c:pt>
                <c:pt idx="2">
                  <c:v>Completed 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5.5555555555555552E-2</c:v>
                </c:pt>
                <c:pt idx="1">
                  <c:v>0.27777777777777779</c:v>
                </c:pt>
                <c:pt idx="2">
                  <c:v>0.66666666666666663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BCD-4B94-B56D-E77CFC0F10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>
                <a:effectLst/>
              </a:rPr>
              <a:t>Status of CHIP Physical Activity and Nutrition Obejctives, 2021</a:t>
            </a:r>
            <a:endParaRPr lang="en-US" sz="1800" b="1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7806113377107038"/>
          <c:y val="0.203719727497014"/>
          <c:w val="0.70762794185269462"/>
          <c:h val="0.65299632182707124"/>
        </c:manualLayout>
      </c:layout>
      <c:pie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457-46AF-9B68-8A0DE6960B28}"/>
              </c:ext>
            </c:extLst>
          </c:dPt>
          <c:dPt>
            <c:idx val="1"/>
            <c:bubble3D val="0"/>
            <c:spPr>
              <a:solidFill>
                <a:schemeClr val="bg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457-46AF-9B68-8A0DE6960B28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457-46AF-9B68-8A0DE6960B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Not completed</c:v>
                </c:pt>
                <c:pt idx="1">
                  <c:v>Progress</c:v>
                </c:pt>
                <c:pt idx="2">
                  <c:v>Completed 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0.33333333333333331</c:v>
                </c:pt>
                <c:pt idx="1">
                  <c:v>0.16666666666666666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457-46AF-9B68-8A0DE6960B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CAC0451A-BA56-40B3-92FD-44A8A18BCB4D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33255044-4EC0-4147-8E22-7FB813D139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318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255044-4EC0-4147-8E22-7FB813D139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435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255044-4EC0-4147-8E22-7FB813D139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17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255044-4EC0-4147-8E22-7FB813D139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82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3422" indent="-17342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255044-4EC0-4147-8E22-7FB813D139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68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255044-4EC0-4147-8E22-7FB813D139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412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255044-4EC0-4147-8E22-7FB813D139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08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255044-4EC0-4147-8E22-7FB813D139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62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255044-4EC0-4147-8E22-7FB813D1395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237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255044-4EC0-4147-8E22-7FB813D1395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01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latin typeface="Century Gothic" panose="020B0502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93C8-07CF-4BBE-8EE7-665C8DEF7AB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05ED-8D4B-48BE-861E-56721B7B7E3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5724939"/>
            <a:ext cx="9144000" cy="1133061"/>
          </a:xfrm>
          <a:prstGeom prst="rect">
            <a:avLst/>
          </a:prstGeom>
          <a:solidFill>
            <a:srgbClr val="0A2649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8146" y="5989717"/>
            <a:ext cx="670560" cy="6035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5993" y="6010914"/>
            <a:ext cx="1920240" cy="56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65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93C8-07CF-4BBE-8EE7-665C8DEF7AB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05ED-8D4B-48BE-861E-56721B7B7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45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93C8-07CF-4BBE-8EE7-665C8DEF7AB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05ED-8D4B-48BE-861E-56721B7B7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28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93C8-07CF-4BBE-8EE7-665C8DEF7AB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05ED-8D4B-48BE-861E-56721B7B7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50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93C8-07CF-4BBE-8EE7-665C8DEF7AB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05ED-8D4B-48BE-861E-56721B7B7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9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93C8-07CF-4BBE-8EE7-665C8DEF7AB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05ED-8D4B-48BE-861E-56721B7B7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46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93C8-07CF-4BBE-8EE7-665C8DEF7AB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05ED-8D4B-48BE-861E-56721B7B7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1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93C8-07CF-4BBE-8EE7-665C8DEF7AB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05ED-8D4B-48BE-861E-56721B7B7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192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93C8-07CF-4BBE-8EE7-665C8DEF7AB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05ED-8D4B-48BE-861E-56721B7B7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96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93C8-07CF-4BBE-8EE7-665C8DEF7AB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05ED-8D4B-48BE-861E-56721B7B7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43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493C8-07CF-4BBE-8EE7-665C8DEF7AB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C05ED-8D4B-48BE-861E-56721B7B7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6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493C8-07CF-4BBE-8EE7-665C8DEF7AB3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C05ED-8D4B-48BE-861E-56721B7B7E3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5724939"/>
            <a:ext cx="9144000" cy="1133061"/>
          </a:xfrm>
          <a:prstGeom prst="rect">
            <a:avLst/>
          </a:prstGeom>
          <a:solidFill>
            <a:srgbClr val="0A2649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8146" y="5977518"/>
            <a:ext cx="670560" cy="6035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5993" y="5998715"/>
            <a:ext cx="1920240" cy="56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721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chemeClr val="tx1"/>
          </a:solidFill>
          <a:latin typeface="Century Gothic" panose="020B050202020202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Century Gothic" panose="020B050202020202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chemeClr val="tx1"/>
          </a:solidFill>
          <a:latin typeface="Century Gothic" panose="020B050202020202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chemeClr val="tx1"/>
          </a:solidFill>
          <a:latin typeface="Century Gothic" panose="020B050202020202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jpg"/><Relationship Id="rId7" Type="http://schemas.microsoft.com/office/2007/relationships/hdphoto" Target="../media/hdphoto2.wd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10" Type="http://schemas.openxmlformats.org/officeDocument/2006/relationships/chart" Target="../charts/chart3.xml"/><Relationship Id="rId4" Type="http://schemas.openxmlformats.org/officeDocument/2006/relationships/image" Target="../media/image4.png"/><Relationship Id="rId9" Type="http://schemas.microsoft.com/office/2007/relationships/hdphoto" Target="../media/hdphoto3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6000" dirty="0">
                <a:latin typeface="Century Gothic" panose="020B0502020202020204" pitchFamily="34" charset="0"/>
              </a:rPr>
              <a:t>2021 Mid-Year Report </a:t>
            </a:r>
            <a:r>
              <a:rPr lang="en-US" dirty="0">
                <a:latin typeface="Century Gothic" panose="020B0502020202020204" pitchFamily="34" charset="0"/>
              </a:rPr>
              <a:t>Community Health Improvement Plan Extension </a:t>
            </a:r>
            <a:endParaRPr lang="en-US" sz="6000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58980"/>
            <a:ext cx="6400800" cy="1752600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Rayona LaVoie</a:t>
            </a:r>
          </a:p>
          <a:p>
            <a:r>
              <a:rPr lang="en-US" dirty="0">
                <a:solidFill>
                  <a:schemeClr val="tx1"/>
                </a:solidFill>
              </a:rPr>
              <a:t>Health Educator II</a:t>
            </a:r>
          </a:p>
        </p:txBody>
      </p:sp>
    </p:spTree>
    <p:extLst>
      <p:ext uri="{BB962C8B-B14F-4D97-AF65-F5344CB8AC3E}">
        <p14:creationId xmlns:p14="http://schemas.microsoft.com/office/powerpoint/2010/main" val="752325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Community Health Roadmap</a:t>
            </a:r>
          </a:p>
        </p:txBody>
      </p:sp>
      <p:sp>
        <p:nvSpPr>
          <p:cNvPr id="7" name="Freeform 6"/>
          <p:cNvSpPr/>
          <p:nvPr/>
        </p:nvSpPr>
        <p:spPr>
          <a:xfrm>
            <a:off x="457203" y="1905000"/>
            <a:ext cx="2161877" cy="1859552"/>
          </a:xfrm>
          <a:custGeom>
            <a:avLst/>
            <a:gdLst>
              <a:gd name="connsiteX0" fmla="*/ 0 w 2161877"/>
              <a:gd name="connsiteY0" fmla="*/ 185955 h 1859552"/>
              <a:gd name="connsiteX1" fmla="*/ 185955 w 2161877"/>
              <a:gd name="connsiteY1" fmla="*/ 0 h 1859552"/>
              <a:gd name="connsiteX2" fmla="*/ 1975922 w 2161877"/>
              <a:gd name="connsiteY2" fmla="*/ 0 h 1859552"/>
              <a:gd name="connsiteX3" fmla="*/ 2161877 w 2161877"/>
              <a:gd name="connsiteY3" fmla="*/ 185955 h 1859552"/>
              <a:gd name="connsiteX4" fmla="*/ 2161877 w 2161877"/>
              <a:gd name="connsiteY4" fmla="*/ 1673597 h 1859552"/>
              <a:gd name="connsiteX5" fmla="*/ 1975922 w 2161877"/>
              <a:gd name="connsiteY5" fmla="*/ 1859552 h 1859552"/>
              <a:gd name="connsiteX6" fmla="*/ 185955 w 2161877"/>
              <a:gd name="connsiteY6" fmla="*/ 1859552 h 1859552"/>
              <a:gd name="connsiteX7" fmla="*/ 0 w 2161877"/>
              <a:gd name="connsiteY7" fmla="*/ 1673597 h 1859552"/>
              <a:gd name="connsiteX8" fmla="*/ 0 w 2161877"/>
              <a:gd name="connsiteY8" fmla="*/ 185955 h 1859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61877" h="1859552">
                <a:moveTo>
                  <a:pt x="0" y="185955"/>
                </a:moveTo>
                <a:cubicBezTo>
                  <a:pt x="0" y="83255"/>
                  <a:pt x="83255" y="0"/>
                  <a:pt x="185955" y="0"/>
                </a:cubicBezTo>
                <a:lnTo>
                  <a:pt x="1975922" y="0"/>
                </a:lnTo>
                <a:cubicBezTo>
                  <a:pt x="2078622" y="0"/>
                  <a:pt x="2161877" y="83255"/>
                  <a:pt x="2161877" y="185955"/>
                </a:cubicBezTo>
                <a:lnTo>
                  <a:pt x="2161877" y="1673597"/>
                </a:lnTo>
                <a:cubicBezTo>
                  <a:pt x="2161877" y="1776297"/>
                  <a:pt x="2078622" y="1859552"/>
                  <a:pt x="1975922" y="1859552"/>
                </a:cubicBezTo>
                <a:lnTo>
                  <a:pt x="185955" y="1859552"/>
                </a:lnTo>
                <a:cubicBezTo>
                  <a:pt x="83255" y="1859552"/>
                  <a:pt x="0" y="1776297"/>
                  <a:pt x="0" y="1673597"/>
                </a:cubicBezTo>
                <a:lnTo>
                  <a:pt x="0" y="18595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044" tIns="123044" rIns="123044" bIns="123044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u="sng" kern="1200" dirty="0"/>
              <a:t>Assess the needs </a:t>
            </a:r>
            <a:r>
              <a:rPr lang="en-US" sz="1800" kern="1200" dirty="0"/>
              <a:t>of the community 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kern="1200" dirty="0">
                <a:solidFill>
                  <a:schemeClr val="tx1"/>
                </a:solidFill>
              </a:rPr>
              <a:t>(CHNA)</a:t>
            </a:r>
          </a:p>
        </p:txBody>
      </p:sp>
      <p:sp>
        <p:nvSpPr>
          <p:cNvPr id="8" name="Freeform 7"/>
          <p:cNvSpPr/>
          <p:nvPr/>
        </p:nvSpPr>
        <p:spPr>
          <a:xfrm rot="639731">
            <a:off x="2833016" y="2854755"/>
            <a:ext cx="470268" cy="536145"/>
          </a:xfrm>
          <a:custGeom>
            <a:avLst/>
            <a:gdLst>
              <a:gd name="connsiteX0" fmla="*/ 0 w 470268"/>
              <a:gd name="connsiteY0" fmla="*/ 107229 h 536145"/>
              <a:gd name="connsiteX1" fmla="*/ 235134 w 470268"/>
              <a:gd name="connsiteY1" fmla="*/ 107229 h 536145"/>
              <a:gd name="connsiteX2" fmla="*/ 235134 w 470268"/>
              <a:gd name="connsiteY2" fmla="*/ 0 h 536145"/>
              <a:gd name="connsiteX3" fmla="*/ 470268 w 470268"/>
              <a:gd name="connsiteY3" fmla="*/ 268073 h 536145"/>
              <a:gd name="connsiteX4" fmla="*/ 235134 w 470268"/>
              <a:gd name="connsiteY4" fmla="*/ 536145 h 536145"/>
              <a:gd name="connsiteX5" fmla="*/ 235134 w 470268"/>
              <a:gd name="connsiteY5" fmla="*/ 428916 h 536145"/>
              <a:gd name="connsiteX6" fmla="*/ 0 w 470268"/>
              <a:gd name="connsiteY6" fmla="*/ 428916 h 536145"/>
              <a:gd name="connsiteX7" fmla="*/ 0 w 470268"/>
              <a:gd name="connsiteY7" fmla="*/ 107229 h 536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0268" h="536145">
                <a:moveTo>
                  <a:pt x="0" y="107229"/>
                </a:moveTo>
                <a:lnTo>
                  <a:pt x="235134" y="107229"/>
                </a:lnTo>
                <a:lnTo>
                  <a:pt x="235134" y="0"/>
                </a:lnTo>
                <a:lnTo>
                  <a:pt x="470268" y="268073"/>
                </a:lnTo>
                <a:lnTo>
                  <a:pt x="235134" y="536145"/>
                </a:lnTo>
                <a:lnTo>
                  <a:pt x="235134" y="428916"/>
                </a:lnTo>
                <a:lnTo>
                  <a:pt x="0" y="428916"/>
                </a:lnTo>
                <a:lnTo>
                  <a:pt x="0" y="10722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07229" rIns="141079" bIns="107228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00" kern="1200"/>
          </a:p>
        </p:txBody>
      </p:sp>
      <p:sp>
        <p:nvSpPr>
          <p:cNvPr id="9" name="Freeform 8"/>
          <p:cNvSpPr/>
          <p:nvPr/>
        </p:nvSpPr>
        <p:spPr>
          <a:xfrm>
            <a:off x="3491061" y="2476179"/>
            <a:ext cx="2161877" cy="1859552"/>
          </a:xfrm>
          <a:custGeom>
            <a:avLst/>
            <a:gdLst>
              <a:gd name="connsiteX0" fmla="*/ 0 w 2161877"/>
              <a:gd name="connsiteY0" fmla="*/ 185955 h 1859552"/>
              <a:gd name="connsiteX1" fmla="*/ 185955 w 2161877"/>
              <a:gd name="connsiteY1" fmla="*/ 0 h 1859552"/>
              <a:gd name="connsiteX2" fmla="*/ 1975922 w 2161877"/>
              <a:gd name="connsiteY2" fmla="*/ 0 h 1859552"/>
              <a:gd name="connsiteX3" fmla="*/ 2161877 w 2161877"/>
              <a:gd name="connsiteY3" fmla="*/ 185955 h 1859552"/>
              <a:gd name="connsiteX4" fmla="*/ 2161877 w 2161877"/>
              <a:gd name="connsiteY4" fmla="*/ 1673597 h 1859552"/>
              <a:gd name="connsiteX5" fmla="*/ 1975922 w 2161877"/>
              <a:gd name="connsiteY5" fmla="*/ 1859552 h 1859552"/>
              <a:gd name="connsiteX6" fmla="*/ 185955 w 2161877"/>
              <a:gd name="connsiteY6" fmla="*/ 1859552 h 1859552"/>
              <a:gd name="connsiteX7" fmla="*/ 0 w 2161877"/>
              <a:gd name="connsiteY7" fmla="*/ 1673597 h 1859552"/>
              <a:gd name="connsiteX8" fmla="*/ 0 w 2161877"/>
              <a:gd name="connsiteY8" fmla="*/ 185955 h 1859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61877" h="1859552">
                <a:moveTo>
                  <a:pt x="0" y="185955"/>
                </a:moveTo>
                <a:cubicBezTo>
                  <a:pt x="0" y="83255"/>
                  <a:pt x="83255" y="0"/>
                  <a:pt x="185955" y="0"/>
                </a:cubicBezTo>
                <a:lnTo>
                  <a:pt x="1975922" y="0"/>
                </a:lnTo>
                <a:cubicBezTo>
                  <a:pt x="2078622" y="0"/>
                  <a:pt x="2161877" y="83255"/>
                  <a:pt x="2161877" y="185955"/>
                </a:cubicBezTo>
                <a:lnTo>
                  <a:pt x="2161877" y="1673597"/>
                </a:lnTo>
                <a:cubicBezTo>
                  <a:pt x="2161877" y="1776297"/>
                  <a:pt x="2078622" y="1859552"/>
                  <a:pt x="1975922" y="1859552"/>
                </a:cubicBezTo>
                <a:lnTo>
                  <a:pt x="185955" y="1859552"/>
                </a:lnTo>
                <a:cubicBezTo>
                  <a:pt x="83255" y="1859552"/>
                  <a:pt x="0" y="1776297"/>
                  <a:pt x="0" y="1673597"/>
                </a:cubicBezTo>
                <a:lnTo>
                  <a:pt x="0" y="18595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2340759"/>
              <a:satOff val="-2919"/>
              <a:lumOff val="686"/>
              <a:alphaOff val="0"/>
            </a:schemeClr>
          </a:fillRef>
          <a:effectRef idx="0">
            <a:schemeClr val="accent2">
              <a:hueOff val="2340759"/>
              <a:satOff val="-2919"/>
              <a:lumOff val="68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044" tIns="123044" rIns="123044" bIns="123044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/>
              <a:t>Determine priorities and </a:t>
            </a:r>
            <a:r>
              <a:rPr lang="en-US" sz="1800" u="sng" kern="1200" dirty="0"/>
              <a:t>engage the community </a:t>
            </a:r>
            <a:r>
              <a:rPr lang="en-US" sz="1800" kern="1200" dirty="0"/>
              <a:t>on how to solve high priority health problems</a:t>
            </a:r>
          </a:p>
        </p:txBody>
      </p:sp>
      <p:sp>
        <p:nvSpPr>
          <p:cNvPr id="10" name="Freeform 9"/>
          <p:cNvSpPr/>
          <p:nvPr/>
        </p:nvSpPr>
        <p:spPr>
          <a:xfrm rot="562439">
            <a:off x="5858807" y="3387355"/>
            <a:ext cx="448787" cy="536145"/>
          </a:xfrm>
          <a:custGeom>
            <a:avLst/>
            <a:gdLst>
              <a:gd name="connsiteX0" fmla="*/ 0 w 448787"/>
              <a:gd name="connsiteY0" fmla="*/ 107229 h 536145"/>
              <a:gd name="connsiteX1" fmla="*/ 224394 w 448787"/>
              <a:gd name="connsiteY1" fmla="*/ 107229 h 536145"/>
              <a:gd name="connsiteX2" fmla="*/ 224394 w 448787"/>
              <a:gd name="connsiteY2" fmla="*/ 0 h 536145"/>
              <a:gd name="connsiteX3" fmla="*/ 448787 w 448787"/>
              <a:gd name="connsiteY3" fmla="*/ 268073 h 536145"/>
              <a:gd name="connsiteX4" fmla="*/ 224394 w 448787"/>
              <a:gd name="connsiteY4" fmla="*/ 536145 h 536145"/>
              <a:gd name="connsiteX5" fmla="*/ 224394 w 448787"/>
              <a:gd name="connsiteY5" fmla="*/ 428916 h 536145"/>
              <a:gd name="connsiteX6" fmla="*/ 0 w 448787"/>
              <a:gd name="connsiteY6" fmla="*/ 428916 h 536145"/>
              <a:gd name="connsiteX7" fmla="*/ 0 w 448787"/>
              <a:gd name="connsiteY7" fmla="*/ 107229 h 536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8787" h="536145">
                <a:moveTo>
                  <a:pt x="0" y="107229"/>
                </a:moveTo>
                <a:lnTo>
                  <a:pt x="224394" y="107229"/>
                </a:lnTo>
                <a:lnTo>
                  <a:pt x="224394" y="0"/>
                </a:lnTo>
                <a:lnTo>
                  <a:pt x="448787" y="268073"/>
                </a:lnTo>
                <a:lnTo>
                  <a:pt x="224394" y="536145"/>
                </a:lnTo>
                <a:lnTo>
                  <a:pt x="224394" y="428916"/>
                </a:lnTo>
                <a:lnTo>
                  <a:pt x="0" y="428916"/>
                </a:lnTo>
                <a:lnTo>
                  <a:pt x="0" y="107229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4681519"/>
              <a:satOff val="-5839"/>
              <a:lumOff val="1373"/>
              <a:alphaOff val="0"/>
            </a:schemeClr>
          </a:fillRef>
          <a:effectRef idx="0">
            <a:schemeClr val="accent2">
              <a:hueOff val="4681519"/>
              <a:satOff val="-5839"/>
              <a:lumOff val="137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07228" rIns="134635" bIns="107229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400" kern="1200"/>
          </a:p>
        </p:txBody>
      </p:sp>
      <p:sp>
        <p:nvSpPr>
          <p:cNvPr id="11" name="Freeform 10"/>
          <p:cNvSpPr/>
          <p:nvPr/>
        </p:nvSpPr>
        <p:spPr>
          <a:xfrm>
            <a:off x="6488400" y="2970987"/>
            <a:ext cx="2161877" cy="1859552"/>
          </a:xfrm>
          <a:custGeom>
            <a:avLst/>
            <a:gdLst>
              <a:gd name="connsiteX0" fmla="*/ 0 w 2161877"/>
              <a:gd name="connsiteY0" fmla="*/ 185955 h 1859552"/>
              <a:gd name="connsiteX1" fmla="*/ 185955 w 2161877"/>
              <a:gd name="connsiteY1" fmla="*/ 0 h 1859552"/>
              <a:gd name="connsiteX2" fmla="*/ 1975922 w 2161877"/>
              <a:gd name="connsiteY2" fmla="*/ 0 h 1859552"/>
              <a:gd name="connsiteX3" fmla="*/ 2161877 w 2161877"/>
              <a:gd name="connsiteY3" fmla="*/ 185955 h 1859552"/>
              <a:gd name="connsiteX4" fmla="*/ 2161877 w 2161877"/>
              <a:gd name="connsiteY4" fmla="*/ 1673597 h 1859552"/>
              <a:gd name="connsiteX5" fmla="*/ 1975922 w 2161877"/>
              <a:gd name="connsiteY5" fmla="*/ 1859552 h 1859552"/>
              <a:gd name="connsiteX6" fmla="*/ 185955 w 2161877"/>
              <a:gd name="connsiteY6" fmla="*/ 1859552 h 1859552"/>
              <a:gd name="connsiteX7" fmla="*/ 0 w 2161877"/>
              <a:gd name="connsiteY7" fmla="*/ 1673597 h 1859552"/>
              <a:gd name="connsiteX8" fmla="*/ 0 w 2161877"/>
              <a:gd name="connsiteY8" fmla="*/ 185955 h 1859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61877" h="1859552">
                <a:moveTo>
                  <a:pt x="0" y="185955"/>
                </a:moveTo>
                <a:cubicBezTo>
                  <a:pt x="0" y="83255"/>
                  <a:pt x="83255" y="0"/>
                  <a:pt x="185955" y="0"/>
                </a:cubicBezTo>
                <a:lnTo>
                  <a:pt x="1975922" y="0"/>
                </a:lnTo>
                <a:cubicBezTo>
                  <a:pt x="2078622" y="0"/>
                  <a:pt x="2161877" y="83255"/>
                  <a:pt x="2161877" y="185955"/>
                </a:cubicBezTo>
                <a:lnTo>
                  <a:pt x="2161877" y="1673597"/>
                </a:lnTo>
                <a:cubicBezTo>
                  <a:pt x="2161877" y="1776297"/>
                  <a:pt x="2078622" y="1859552"/>
                  <a:pt x="1975922" y="1859552"/>
                </a:cubicBezTo>
                <a:lnTo>
                  <a:pt x="185955" y="1859552"/>
                </a:lnTo>
                <a:cubicBezTo>
                  <a:pt x="83255" y="1859552"/>
                  <a:pt x="0" y="1776297"/>
                  <a:pt x="0" y="1673597"/>
                </a:cubicBezTo>
                <a:lnTo>
                  <a:pt x="0" y="18595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4681519"/>
              <a:satOff val="-5839"/>
              <a:lumOff val="1373"/>
              <a:alphaOff val="0"/>
            </a:schemeClr>
          </a:fillRef>
          <a:effectRef idx="0">
            <a:schemeClr val="accent2">
              <a:hueOff val="4681519"/>
              <a:satOff val="-5839"/>
              <a:lumOff val="137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3044" tIns="123044" rIns="123044" bIns="123044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u="sng" kern="1200" dirty="0"/>
              <a:t>Make a plan </a:t>
            </a:r>
            <a:r>
              <a:rPr lang="en-US" sz="1800" kern="1200" dirty="0"/>
              <a:t>for how the community can </a:t>
            </a:r>
            <a:r>
              <a:rPr lang="en-US" sz="1800" b="0" kern="1200" dirty="0"/>
              <a:t>work together to solve high priority health problem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kern="1200" dirty="0">
                <a:solidFill>
                  <a:schemeClr val="tx1"/>
                </a:solidFill>
              </a:rPr>
              <a:t>(CHIP)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0" y="4800600"/>
            <a:ext cx="32004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2021 CHIP Extension</a:t>
            </a:r>
          </a:p>
        </p:txBody>
      </p:sp>
    </p:spTree>
    <p:extLst>
      <p:ext uri="{BB962C8B-B14F-4D97-AF65-F5344CB8AC3E}">
        <p14:creationId xmlns:p14="http://schemas.microsoft.com/office/powerpoint/2010/main" val="35824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201706"/>
            <a:ext cx="929640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We didn’t want to lose momentum…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153"/>
            <a:ext cx="8229600" cy="4114800"/>
          </a:xfrm>
        </p:spPr>
        <p:txBody>
          <a:bodyPr>
            <a:normAutofit/>
          </a:bodyPr>
          <a:lstStyle/>
          <a:p>
            <a:r>
              <a:rPr lang="en-US" sz="2800" dirty="0"/>
              <a:t>Used existing meetings where community partners convene to collect input on priorities</a:t>
            </a:r>
          </a:p>
          <a:p>
            <a:pPr marL="857250" lvl="2" indent="0">
              <a:buNone/>
            </a:pPr>
            <a:r>
              <a:rPr lang="en-US" dirty="0"/>
              <a:t>Ex. Washoe Regional Behavioral Health Policy Board, Northern Nevada Continuum of Care</a:t>
            </a:r>
          </a:p>
          <a:p>
            <a:r>
              <a:rPr lang="en-US" sz="2800" dirty="0"/>
              <a:t>Engagement and commitment of a broader range of community partners</a:t>
            </a:r>
          </a:p>
          <a:p>
            <a:r>
              <a:rPr lang="en-US" sz="2800" dirty="0"/>
              <a:t>Developed a one-year extension to the CHIP for 2021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371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2021 Mid-Year CHIP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46237"/>
            <a:ext cx="6019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2021 CHIP Priority Areas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Behavioral Health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Housing and Homelessness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/>
              <a:t>Physical Activity and Nutrition</a:t>
            </a:r>
          </a:p>
          <a:p>
            <a:r>
              <a:rPr lang="en-US" sz="2800" dirty="0"/>
              <a:t>Goals, objectives and strategies to correspond with each priority area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481B44E-42A8-4B80-8D09-8B81FAB067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1897203"/>
              </p:ext>
            </p:extLst>
          </p:nvPr>
        </p:nvGraphicFramePr>
        <p:xfrm>
          <a:off x="5471161" y="1417639"/>
          <a:ext cx="3505199" cy="3794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21564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6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2021 Mid-Year CHIP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985" y="1358168"/>
            <a:ext cx="5464277" cy="4525963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sz="2800" b="1" dirty="0"/>
              <a:t>Housing and Homelessness</a:t>
            </a:r>
          </a:p>
          <a:p>
            <a:pPr marL="514350" indent="-457200"/>
            <a:r>
              <a:rPr lang="en-US" sz="2800" dirty="0"/>
              <a:t>Built for Zero to end homelessness</a:t>
            </a:r>
          </a:p>
          <a:p>
            <a:pPr marL="514350" indent="-457200"/>
            <a:r>
              <a:rPr lang="en-US" sz="2800" dirty="0"/>
              <a:t>Raising the case management ratios to national best practice standards</a:t>
            </a:r>
          </a:p>
          <a:p>
            <a:pPr marL="514350" indent="-457200"/>
            <a:r>
              <a:rPr lang="en-US" sz="2800" dirty="0"/>
              <a:t>Prevention Eddy House Outreach program </a:t>
            </a:r>
          </a:p>
          <a:p>
            <a:pPr marL="514350" indent="-457200"/>
            <a:endParaRPr lang="en-US" sz="2800" dirty="0"/>
          </a:p>
          <a:p>
            <a:pPr marL="514350" indent="-457200"/>
            <a:endParaRPr lang="en-US" sz="2800" dirty="0"/>
          </a:p>
          <a:p>
            <a:pPr marL="514350" indent="-457200"/>
            <a:endParaRPr lang="en-US" sz="2800" dirty="0"/>
          </a:p>
        </p:txBody>
      </p:sp>
      <p:sp>
        <p:nvSpPr>
          <p:cNvPr id="4" name="Star: 5 Points 3">
            <a:extLst>
              <a:ext uri="{FF2B5EF4-FFF2-40B4-BE49-F238E27FC236}">
                <a16:creationId xmlns:a16="http://schemas.microsoft.com/office/drawing/2014/main" id="{D400BA3F-B20D-4DC0-812F-30CE04970935}"/>
              </a:ext>
            </a:extLst>
          </p:cNvPr>
          <p:cNvSpPr/>
          <p:nvPr/>
        </p:nvSpPr>
        <p:spPr>
          <a:xfrm>
            <a:off x="218661" y="4700100"/>
            <a:ext cx="3810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D1FB312-D3A9-4AA5-92D1-FFA980D52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6124929"/>
              </p:ext>
            </p:extLst>
          </p:nvPr>
        </p:nvGraphicFramePr>
        <p:xfrm>
          <a:off x="5065438" y="1358168"/>
          <a:ext cx="3941502" cy="4280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04580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3993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2021 Mid-Year CHIP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1104"/>
            <a:ext cx="5464277" cy="4961096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sz="2800" b="1" dirty="0"/>
              <a:t>Behavioral Health </a:t>
            </a:r>
          </a:p>
          <a:p>
            <a:r>
              <a:rPr lang="en-US" sz="2600" dirty="0"/>
              <a:t>Expanding the PRSS workforce</a:t>
            </a:r>
          </a:p>
          <a:p>
            <a:r>
              <a:rPr lang="en-US" sz="2600" dirty="0"/>
              <a:t>Living Ideation Program</a:t>
            </a:r>
          </a:p>
          <a:p>
            <a:r>
              <a:rPr lang="en-US" sz="2600" b="0" dirty="0"/>
              <a:t>Washoe County Behavioral Health Crisis Response System Implementation Planning</a:t>
            </a:r>
            <a:endParaRPr lang="en-US" sz="2600" dirty="0"/>
          </a:p>
          <a:p>
            <a:pPr marL="514350" indent="-457200"/>
            <a:endParaRPr lang="en-US" sz="2800" dirty="0"/>
          </a:p>
          <a:p>
            <a:pPr marL="514350" indent="-457200"/>
            <a:endParaRPr lang="en-US" sz="2800" dirty="0"/>
          </a:p>
        </p:txBody>
      </p:sp>
      <p:sp>
        <p:nvSpPr>
          <p:cNvPr id="5" name="object 12">
            <a:extLst>
              <a:ext uri="{FF2B5EF4-FFF2-40B4-BE49-F238E27FC236}">
                <a16:creationId xmlns:a16="http://schemas.microsoft.com/office/drawing/2014/main" id="{23711A2E-01ED-4EE1-9756-DA64014322BB}"/>
              </a:ext>
            </a:extLst>
          </p:cNvPr>
          <p:cNvSpPr/>
          <p:nvPr/>
        </p:nvSpPr>
        <p:spPr>
          <a:xfrm>
            <a:off x="613536" y="4419600"/>
            <a:ext cx="623315" cy="623316"/>
          </a:xfrm>
          <a:prstGeom prst="rect">
            <a:avLst/>
          </a:prstGeom>
          <a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" name="object 17">
            <a:extLst>
              <a:ext uri="{FF2B5EF4-FFF2-40B4-BE49-F238E27FC236}">
                <a16:creationId xmlns:a16="http://schemas.microsoft.com/office/drawing/2014/main" id="{B3A3E3F7-3C27-4518-B661-91B599F086D0}"/>
              </a:ext>
            </a:extLst>
          </p:cNvPr>
          <p:cNvSpPr/>
          <p:nvPr/>
        </p:nvSpPr>
        <p:spPr>
          <a:xfrm>
            <a:off x="1846451" y="4446494"/>
            <a:ext cx="623316" cy="623316"/>
          </a:xfrm>
          <a:prstGeom prst="rect">
            <a:avLst/>
          </a:prstGeom>
          <a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-23000" contrast="-1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8" name="object 22">
            <a:extLst>
              <a:ext uri="{FF2B5EF4-FFF2-40B4-BE49-F238E27FC236}">
                <a16:creationId xmlns:a16="http://schemas.microsoft.com/office/drawing/2014/main" id="{8DC82CF6-1C68-4B72-9FED-DDAD25DF8C1D}"/>
              </a:ext>
            </a:extLst>
          </p:cNvPr>
          <p:cNvSpPr/>
          <p:nvPr/>
        </p:nvSpPr>
        <p:spPr>
          <a:xfrm>
            <a:off x="3183763" y="4419600"/>
            <a:ext cx="623315" cy="623316"/>
          </a:xfrm>
          <a:prstGeom prst="rect">
            <a:avLst/>
          </a:prstGeom>
          <a:blipFill>
            <a:blip r:embed="rId6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alphaModFix amt="87000"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harpenSoften amount="25000"/>
                      </a14:imgEffect>
                      <a14:imgEffect>
                        <a14:colorTemperature colorTemp="6482"/>
                      </a14:imgEffect>
                      <a14:imgEffect>
                        <a14:saturation sat="38000"/>
                      </a14:imgEffect>
                      <a14:imgEffect>
                        <a14:brightnessContrast contrast="-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" name="object 27">
            <a:extLst>
              <a:ext uri="{FF2B5EF4-FFF2-40B4-BE49-F238E27FC236}">
                <a16:creationId xmlns:a16="http://schemas.microsoft.com/office/drawing/2014/main" id="{A86FF7E1-C751-4D79-B547-FEF3E5C813A5}"/>
              </a:ext>
            </a:extLst>
          </p:cNvPr>
          <p:cNvSpPr/>
          <p:nvPr/>
        </p:nvSpPr>
        <p:spPr>
          <a:xfrm>
            <a:off x="4407197" y="4419600"/>
            <a:ext cx="623315" cy="623316"/>
          </a:xfrm>
          <a:prstGeom prst="rect">
            <a:avLst/>
          </a:prstGeom>
          <a:blipFill>
            <a:blip r:embed="rId8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sharpenSoften amount="-50000"/>
                      </a14:imgEffect>
                      <a14:imgEffect>
                        <a14:saturation sat="66000"/>
                      </a14:imgEffect>
                      <a14:imgEffect>
                        <a14:brightnessContrast bright="-10000"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" name="object 29">
            <a:extLst>
              <a:ext uri="{FF2B5EF4-FFF2-40B4-BE49-F238E27FC236}">
                <a16:creationId xmlns:a16="http://schemas.microsoft.com/office/drawing/2014/main" id="{074D86AA-D6B5-430A-8D4F-64A950883C2B}"/>
              </a:ext>
            </a:extLst>
          </p:cNvPr>
          <p:cNvSpPr/>
          <p:nvPr/>
        </p:nvSpPr>
        <p:spPr>
          <a:xfrm>
            <a:off x="534712" y="5257800"/>
            <a:ext cx="4646888" cy="389096"/>
          </a:xfrm>
          <a:custGeom>
            <a:avLst/>
            <a:gdLst/>
            <a:ahLst/>
            <a:cxnLst/>
            <a:rect l="l" t="t" r="r" b="b"/>
            <a:pathLst>
              <a:path w="4483100" h="276860">
                <a:moveTo>
                  <a:pt x="138684" y="0"/>
                </a:moveTo>
                <a:lnTo>
                  <a:pt x="0" y="137922"/>
                </a:lnTo>
                <a:lnTo>
                  <a:pt x="138684" y="276606"/>
                </a:lnTo>
                <a:lnTo>
                  <a:pt x="138684" y="207264"/>
                </a:lnTo>
                <a:lnTo>
                  <a:pt x="4413504" y="207264"/>
                </a:lnTo>
                <a:lnTo>
                  <a:pt x="4482846" y="137922"/>
                </a:lnTo>
                <a:lnTo>
                  <a:pt x="4413887" y="69342"/>
                </a:lnTo>
                <a:lnTo>
                  <a:pt x="138684" y="69342"/>
                </a:lnTo>
                <a:lnTo>
                  <a:pt x="138684" y="0"/>
                </a:lnTo>
                <a:close/>
              </a:path>
              <a:path w="4483100" h="276860">
                <a:moveTo>
                  <a:pt x="4413504" y="207264"/>
                </a:moveTo>
                <a:lnTo>
                  <a:pt x="4344162" y="207264"/>
                </a:lnTo>
                <a:lnTo>
                  <a:pt x="4344162" y="276606"/>
                </a:lnTo>
                <a:lnTo>
                  <a:pt x="4413504" y="207264"/>
                </a:lnTo>
                <a:close/>
              </a:path>
              <a:path w="4483100" h="276860">
                <a:moveTo>
                  <a:pt x="4344162" y="0"/>
                </a:moveTo>
                <a:lnTo>
                  <a:pt x="4344162" y="69342"/>
                </a:lnTo>
                <a:lnTo>
                  <a:pt x="4413887" y="69342"/>
                </a:lnTo>
                <a:lnTo>
                  <a:pt x="4344162" y="0"/>
                </a:lnTo>
                <a:close/>
              </a:path>
            </a:pathLst>
          </a:custGeom>
          <a:solidFill>
            <a:srgbClr val="CCD4DB"/>
          </a:solidFill>
        </p:spPr>
        <p:txBody>
          <a:bodyPr wrap="square" lIns="0" tIns="0" rIns="0" bIns="0" rtlCol="0"/>
          <a:lstStyle/>
          <a:p>
            <a:pPr lvl="3"/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50800" dir="5400000" algn="ctr" rotWithShape="0">
                    <a:schemeClr val="tx2">
                      <a:lumMod val="60000"/>
                      <a:lumOff val="40000"/>
                    </a:schemeClr>
                  </a:outerShdw>
                </a:effectLst>
                <a:uLnTx/>
                <a:uFillTx/>
              </a:rPr>
              <a:t>    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50800" dir="5400000" algn="ctr" rotWithShape="0">
                    <a:schemeClr val="tx2">
                      <a:lumMod val="60000"/>
                      <a:lumOff val="40000"/>
                    </a:schemeClr>
                  </a:outerShdw>
                </a:effectLst>
                <a:uLnTx/>
                <a:uFillTx/>
              </a:rPr>
              <a:t>National Guidelines 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50800" dist="50800" dir="5400000" algn="ctr" rotWithShape="0">
                  <a:schemeClr val="tx2">
                    <a:lumMod val="60000"/>
                    <a:lumOff val="40000"/>
                  </a:schemeClr>
                </a:outerShdw>
              </a:effectLst>
              <a:uLnTx/>
              <a:uFillTx/>
            </a:endParaRPr>
          </a:p>
        </p:txBody>
      </p:sp>
      <p:sp>
        <p:nvSpPr>
          <p:cNvPr id="12" name="Star: 5 Points 11">
            <a:extLst>
              <a:ext uri="{FF2B5EF4-FFF2-40B4-BE49-F238E27FC236}">
                <a16:creationId xmlns:a16="http://schemas.microsoft.com/office/drawing/2014/main" id="{CE758A7A-9023-4D8D-B41D-BDA7C275D368}"/>
              </a:ext>
            </a:extLst>
          </p:cNvPr>
          <p:cNvSpPr/>
          <p:nvPr/>
        </p:nvSpPr>
        <p:spPr>
          <a:xfrm>
            <a:off x="152400" y="1752600"/>
            <a:ext cx="3810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C2CFDB48-0735-4F0E-AB72-3C548BED99E4}"/>
              </a:ext>
            </a:extLst>
          </p:cNvPr>
          <p:cNvSpPr/>
          <p:nvPr/>
        </p:nvSpPr>
        <p:spPr>
          <a:xfrm>
            <a:off x="152400" y="2245780"/>
            <a:ext cx="3810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9105166F-FD6F-4F3D-B5EB-FA2D7DC7F1E6}"/>
              </a:ext>
            </a:extLst>
          </p:cNvPr>
          <p:cNvSpPr/>
          <p:nvPr/>
        </p:nvSpPr>
        <p:spPr>
          <a:xfrm>
            <a:off x="152400" y="2688875"/>
            <a:ext cx="3810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AF675C79-1F3E-49F6-90AE-ACC49E4ED4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9260228"/>
              </p:ext>
            </p:extLst>
          </p:nvPr>
        </p:nvGraphicFramePr>
        <p:xfrm>
          <a:off x="5336924" y="1317274"/>
          <a:ext cx="3654675" cy="4245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3868368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2021 Mid-Year CHIP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5464277" cy="4525963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sz="2800" b="1" dirty="0"/>
              <a:t>Physical Activity and Nutrition </a:t>
            </a:r>
          </a:p>
          <a:p>
            <a:pPr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Provided 2 Family Heath Festivals</a:t>
            </a:r>
          </a:p>
          <a:p>
            <a:pPr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Implementing a Healthy Corner Store Pilot Project </a:t>
            </a:r>
          </a:p>
          <a:p>
            <a:pPr>
              <a:defRPr/>
            </a:pPr>
            <a:r>
              <a:rPr lang="en-US" sz="2800" dirty="0">
                <a:solidFill>
                  <a:prstClr val="black"/>
                </a:solidFill>
              </a:rPr>
              <a:t>Improving healthy living behaviors through 5210 Healthy Washoe at NN HOPES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514350" indent="-457200"/>
            <a:endParaRPr lang="en-US" sz="2800" dirty="0"/>
          </a:p>
          <a:p>
            <a:pPr marL="514350" indent="-457200"/>
            <a:endParaRPr lang="en-US" sz="2800" dirty="0"/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950747FA-1D19-4263-ACB0-12C3117C4C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1307162"/>
              </p:ext>
            </p:extLst>
          </p:nvPr>
        </p:nvGraphicFramePr>
        <p:xfrm>
          <a:off x="5257800" y="1427470"/>
          <a:ext cx="3886199" cy="4211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Star: 5 Points 11">
            <a:extLst>
              <a:ext uri="{FF2B5EF4-FFF2-40B4-BE49-F238E27FC236}">
                <a16:creationId xmlns:a16="http://schemas.microsoft.com/office/drawing/2014/main" id="{294BF6D2-992D-4B4C-A8EB-4B5810EB3792}"/>
              </a:ext>
            </a:extLst>
          </p:cNvPr>
          <p:cNvSpPr/>
          <p:nvPr/>
        </p:nvSpPr>
        <p:spPr>
          <a:xfrm>
            <a:off x="152400" y="3962400"/>
            <a:ext cx="3810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214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What’s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</p:spPr>
        <p:txBody>
          <a:bodyPr>
            <a:normAutofit/>
          </a:bodyPr>
          <a:lstStyle/>
          <a:p>
            <a:r>
              <a:rPr lang="en-US" dirty="0"/>
              <a:t>Continue implementation with community partners and report on results throughout 2021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0" dirty="0"/>
              <a:t>Begin conversations with partners about the next CHNA and next CHIP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590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447800"/>
            <a:ext cx="7772400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/>
              <a:t>Questions?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85079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9">
    <a:dk1>
      <a:srgbClr val="000000"/>
    </a:dk1>
    <a:lt1>
      <a:srgbClr val="FFFFFF"/>
    </a:lt1>
    <a:dk2>
      <a:srgbClr val="666699"/>
    </a:dk2>
    <a:lt2>
      <a:srgbClr val="FFCC00"/>
    </a:lt2>
    <a:accent1>
      <a:srgbClr val="00B050"/>
    </a:accent1>
    <a:accent2>
      <a:srgbClr val="C00000"/>
    </a:accent2>
    <a:accent3>
      <a:srgbClr val="FFCC00"/>
    </a:accent3>
    <a:accent4>
      <a:srgbClr val="000000"/>
    </a:accent4>
    <a:accent5>
      <a:srgbClr val="FFCAAA"/>
    </a:accent5>
    <a:accent6>
      <a:srgbClr val="0070C0"/>
    </a:accent6>
    <a:hlink>
      <a:srgbClr val="0070C0"/>
    </a:hlink>
    <a:folHlink>
      <a:srgbClr val="999966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9">
    <a:dk1>
      <a:srgbClr val="000000"/>
    </a:dk1>
    <a:lt1>
      <a:srgbClr val="FFFFFF"/>
    </a:lt1>
    <a:dk2>
      <a:srgbClr val="666699"/>
    </a:dk2>
    <a:lt2>
      <a:srgbClr val="FFCC00"/>
    </a:lt2>
    <a:accent1>
      <a:srgbClr val="00B050"/>
    </a:accent1>
    <a:accent2>
      <a:srgbClr val="C00000"/>
    </a:accent2>
    <a:accent3>
      <a:srgbClr val="FFCC00"/>
    </a:accent3>
    <a:accent4>
      <a:srgbClr val="000000"/>
    </a:accent4>
    <a:accent5>
      <a:srgbClr val="FFCAAA"/>
    </a:accent5>
    <a:accent6>
      <a:srgbClr val="0070C0"/>
    </a:accent6>
    <a:hlink>
      <a:srgbClr val="0070C0"/>
    </a:hlink>
    <a:folHlink>
      <a:srgbClr val="999966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9">
    <a:dk1>
      <a:srgbClr val="000000"/>
    </a:dk1>
    <a:lt1>
      <a:srgbClr val="FFFFFF"/>
    </a:lt1>
    <a:dk2>
      <a:srgbClr val="666699"/>
    </a:dk2>
    <a:lt2>
      <a:srgbClr val="FFCC00"/>
    </a:lt2>
    <a:accent1>
      <a:srgbClr val="00B050"/>
    </a:accent1>
    <a:accent2>
      <a:srgbClr val="C00000"/>
    </a:accent2>
    <a:accent3>
      <a:srgbClr val="FFCC00"/>
    </a:accent3>
    <a:accent4>
      <a:srgbClr val="000000"/>
    </a:accent4>
    <a:accent5>
      <a:srgbClr val="FFCAAA"/>
    </a:accent5>
    <a:accent6>
      <a:srgbClr val="0070C0"/>
    </a:accent6>
    <a:hlink>
      <a:srgbClr val="0070C0"/>
    </a:hlink>
    <a:folHlink>
      <a:srgbClr val="999966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9">
    <a:dk1>
      <a:srgbClr val="000000"/>
    </a:dk1>
    <a:lt1>
      <a:srgbClr val="FFFFFF"/>
    </a:lt1>
    <a:dk2>
      <a:srgbClr val="666699"/>
    </a:dk2>
    <a:lt2>
      <a:srgbClr val="FFCC00"/>
    </a:lt2>
    <a:accent1>
      <a:srgbClr val="00B050"/>
    </a:accent1>
    <a:accent2>
      <a:srgbClr val="C00000"/>
    </a:accent2>
    <a:accent3>
      <a:srgbClr val="FFCC00"/>
    </a:accent3>
    <a:accent4>
      <a:srgbClr val="000000"/>
    </a:accent4>
    <a:accent5>
      <a:srgbClr val="FFCAAA"/>
    </a:accent5>
    <a:accent6>
      <a:srgbClr val="0070C0"/>
    </a:accent6>
    <a:hlink>
      <a:srgbClr val="0070C0"/>
    </a:hlink>
    <a:folHlink>
      <a:srgbClr val="999966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297</Words>
  <Application>Microsoft Office PowerPoint</Application>
  <PresentationFormat>On-screen Show (4:3)</PresentationFormat>
  <Paragraphs>57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Office Theme</vt:lpstr>
      <vt:lpstr>2021 Mid-Year Report Community Health Improvement Plan Extension </vt:lpstr>
      <vt:lpstr>Community Health Roadmap</vt:lpstr>
      <vt:lpstr>We didn’t want to lose momentum…</vt:lpstr>
      <vt:lpstr>2021 Mid-Year CHIP Report</vt:lpstr>
      <vt:lpstr>2021 Mid-Year CHIP Report</vt:lpstr>
      <vt:lpstr>2021 Mid-Year CHIP Report</vt:lpstr>
      <vt:lpstr>2021 Mid-Year CHIP Report</vt:lpstr>
      <vt:lpstr>What’s Next?</vt:lpstr>
      <vt:lpstr>Questions?   </vt:lpstr>
    </vt:vector>
  </TitlesOfParts>
  <Company>Washoe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LaVoie, Rayona</cp:lastModifiedBy>
  <cp:revision>83</cp:revision>
  <cp:lastPrinted>2021-10-21T17:29:44Z</cp:lastPrinted>
  <dcterms:created xsi:type="dcterms:W3CDTF">2018-01-16T21:56:05Z</dcterms:created>
  <dcterms:modified xsi:type="dcterms:W3CDTF">2021-10-28T16:30:29Z</dcterms:modified>
</cp:coreProperties>
</file>